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45" r:id="rId3"/>
    <p:sldMasterId id="2147484553" r:id="rId4"/>
    <p:sldMasterId id="2147484559" r:id="rId5"/>
  </p:sldMasterIdLst>
  <p:notesMasterIdLst>
    <p:notesMasterId r:id="rId60"/>
  </p:notesMasterIdLst>
  <p:handoutMasterIdLst>
    <p:handoutMasterId r:id="rId61"/>
  </p:handoutMasterIdLst>
  <p:sldIdLst>
    <p:sldId id="1489" r:id="rId6"/>
    <p:sldId id="1699" r:id="rId7"/>
    <p:sldId id="1708" r:id="rId8"/>
    <p:sldId id="1703" r:id="rId9"/>
    <p:sldId id="2659" r:id="rId10"/>
    <p:sldId id="1704" r:id="rId11"/>
    <p:sldId id="1594" r:id="rId12"/>
    <p:sldId id="1705" r:id="rId13"/>
    <p:sldId id="1707" r:id="rId14"/>
    <p:sldId id="1671" r:id="rId15"/>
    <p:sldId id="1672" r:id="rId16"/>
    <p:sldId id="1674" r:id="rId17"/>
    <p:sldId id="1675" r:id="rId18"/>
    <p:sldId id="1710" r:id="rId19"/>
    <p:sldId id="1888" r:id="rId20"/>
    <p:sldId id="1677" r:id="rId21"/>
    <p:sldId id="1691" r:id="rId22"/>
    <p:sldId id="1692" r:id="rId23"/>
    <p:sldId id="1693" r:id="rId24"/>
    <p:sldId id="1697" r:id="rId25"/>
    <p:sldId id="1711" r:id="rId26"/>
    <p:sldId id="1712" r:id="rId27"/>
    <p:sldId id="1725" r:id="rId28"/>
    <p:sldId id="1689" r:id="rId29"/>
    <p:sldId id="1685" r:id="rId30"/>
    <p:sldId id="1901" r:id="rId31"/>
    <p:sldId id="1720" r:id="rId32"/>
    <p:sldId id="1723" r:id="rId33"/>
    <p:sldId id="318" r:id="rId34"/>
    <p:sldId id="1889" r:id="rId35"/>
    <p:sldId id="1724" r:id="rId36"/>
    <p:sldId id="1898" r:id="rId37"/>
    <p:sldId id="1899" r:id="rId38"/>
    <p:sldId id="1900" r:id="rId39"/>
    <p:sldId id="1700" r:id="rId40"/>
    <p:sldId id="1701" r:id="rId41"/>
    <p:sldId id="1897" r:id="rId42"/>
    <p:sldId id="1683" r:id="rId43"/>
    <p:sldId id="1684" r:id="rId44"/>
    <p:sldId id="1681" r:id="rId45"/>
    <p:sldId id="1555" r:id="rId46"/>
    <p:sldId id="1687" r:id="rId47"/>
    <p:sldId id="1686" r:id="rId48"/>
    <p:sldId id="1679" r:id="rId49"/>
    <p:sldId id="1688" r:id="rId50"/>
    <p:sldId id="1841" r:id="rId51"/>
    <p:sldId id="1825" r:id="rId52"/>
    <p:sldId id="1891" r:id="rId53"/>
    <p:sldId id="1892" r:id="rId54"/>
    <p:sldId id="1893" r:id="rId55"/>
    <p:sldId id="1894" r:id="rId56"/>
    <p:sldId id="1895" r:id="rId57"/>
    <p:sldId id="257" r:id="rId58"/>
    <p:sldId id="1682"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699"/>
            <p14:sldId id="1708"/>
          </p14:sldIdLst>
        </p14:section>
        <p14:section name="Data Collection" id="{9DE1D041-57AF-4052-8E45-6E554D89EB26}">
          <p14:sldIdLst>
            <p14:sldId id="1703"/>
            <p14:sldId id="2659"/>
            <p14:sldId id="1704"/>
            <p14:sldId id="1594"/>
            <p14:sldId id="1705"/>
          </p14:sldIdLst>
        </p14:section>
        <p14:section name="Deployment Process" id="{5BD83D8E-866C-45A3-8CBE-B609260A5C10}">
          <p14:sldIdLst>
            <p14:sldId id="1707"/>
            <p14:sldId id="1671"/>
            <p14:sldId id="1672"/>
            <p14:sldId id="1674"/>
            <p14:sldId id="1675"/>
          </p14:sldIdLst>
        </p14:section>
        <p14:section name="Installation" id="{938C1061-911F-4E2D-8672-429F02F4EB3F}">
          <p14:sldIdLst>
            <p14:sldId id="1710"/>
            <p14:sldId id="1888"/>
            <p14:sldId id="1677"/>
            <p14:sldId id="1691"/>
            <p14:sldId id="1692"/>
            <p14:sldId id="1693"/>
          </p14:sldIdLst>
        </p14:section>
        <p14:section name="Stack ReRun" id="{2C40258B-5689-48DA-B410-DA186C8A025F}">
          <p14:sldIdLst>
            <p14:sldId id="1697"/>
          </p14:sldIdLst>
        </p14:section>
        <p14:section name="Post Deployment" id="{0210B839-9825-4953-BB5B-8A5DD2E31C1D}">
          <p14:sldIdLst>
            <p14:sldId id="1711"/>
            <p14:sldId id="1712"/>
            <p14:sldId id="1725"/>
            <p14:sldId id="1689"/>
            <p14:sldId id="1685"/>
            <p14:sldId id="1901"/>
            <p14:sldId id="1720"/>
            <p14:sldId id="1723"/>
            <p14:sldId id="318"/>
            <p14:sldId id="1889"/>
            <p14:sldId id="1724"/>
            <p14:sldId id="1898"/>
            <p14:sldId id="1899"/>
            <p14:sldId id="1900"/>
          </p14:sldIdLst>
        </p14:section>
        <p14:section name="Conclusion" id="{7EBF7387-3079-4248-89A0-0AA300D33B53}">
          <p14:sldIdLst>
            <p14:sldId id="1700"/>
            <p14:sldId id="1701"/>
          </p14:sldIdLst>
        </p14:section>
        <p14:section name="Appendix" id="{F2953DCD-F1FB-4CBA-95C0-10FCF6895157}">
          <p14:sldIdLst>
            <p14:sldId id="1897"/>
            <p14:sldId id="1683"/>
            <p14:sldId id="1684"/>
            <p14:sldId id="1681"/>
            <p14:sldId id="1555"/>
            <p14:sldId id="1687"/>
            <p14:sldId id="1686"/>
            <p14:sldId id="1679"/>
            <p14:sldId id="1688"/>
            <p14:sldId id="1841"/>
            <p14:sldId id="1825"/>
            <p14:sldId id="1891"/>
            <p14:sldId id="1892"/>
            <p14:sldId id="1893"/>
            <p14:sldId id="1894"/>
            <p14:sldId id="1895"/>
            <p14:sldId id="257"/>
            <p14:sldId id="16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FFFFFF"/>
    <a:srgbClr val="353535"/>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3DBAC-9F2B-4A7C-B4C4-97294BC41458}" v="2" dt="2021-06-01T06:27:49.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5" autoAdjust="0"/>
    <p:restoredTop sz="70554" autoAdjust="0"/>
  </p:normalViewPr>
  <p:slideViewPr>
    <p:cSldViewPr snapToGrid="0">
      <p:cViewPr varScale="1">
        <p:scale>
          <a:sx n="79" d="100"/>
          <a:sy n="79" d="100"/>
        </p:scale>
        <p:origin x="1788"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639"/>
    </p:cViewPr>
  </p:sorterViewPr>
  <p:notesViewPr>
    <p:cSldViewPr snapToGrid="0" showGuides="1">
      <p:cViewPr varScale="1">
        <p:scale>
          <a:sx n="78" d="100"/>
          <a:sy n="78" d="100"/>
        </p:scale>
        <p:origin x="2766"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6/1/2021 8:16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6/1/2021 8:14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6/1/2021 8:14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10</a:t>
            </a:fld>
            <a:endParaRPr lang="en-US"/>
          </a:p>
        </p:txBody>
      </p:sp>
    </p:spTree>
    <p:extLst>
      <p:ext uri="{BB962C8B-B14F-4D97-AF65-F5344CB8AC3E}">
        <p14:creationId xmlns:p14="http://schemas.microsoft.com/office/powerpoint/2010/main" val="645404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de-DE" sz="800" kern="1200" dirty="0">
              <a:solidFill>
                <a:schemeClr val="tx2"/>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CC2D59D-5DD6-4F1A-A8A8-4776E188FEA9}" type="slidenum">
              <a:rPr lang="de-DE" smtClean="0"/>
              <a:t>11</a:t>
            </a:fld>
            <a:endParaRPr lang="de-DE"/>
          </a:p>
        </p:txBody>
      </p:sp>
    </p:spTree>
    <p:extLst>
      <p:ext uri="{BB962C8B-B14F-4D97-AF65-F5344CB8AC3E}">
        <p14:creationId xmlns:p14="http://schemas.microsoft.com/office/powerpoint/2010/main" val="3363974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12</a:t>
            </a:fld>
            <a:endParaRPr lang="de-DE"/>
          </a:p>
        </p:txBody>
      </p:sp>
    </p:spTree>
    <p:extLst>
      <p:ext uri="{BB962C8B-B14F-4D97-AF65-F5344CB8AC3E}">
        <p14:creationId xmlns:p14="http://schemas.microsoft.com/office/powerpoint/2010/main" val="4018316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13</a:t>
            </a:fld>
            <a:endParaRPr lang="en-US"/>
          </a:p>
        </p:txBody>
      </p:sp>
    </p:spTree>
    <p:extLst>
      <p:ext uri="{BB962C8B-B14F-4D97-AF65-F5344CB8AC3E}">
        <p14:creationId xmlns:p14="http://schemas.microsoft.com/office/powerpoint/2010/main" val="329518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06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40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16</a:t>
            </a:fld>
            <a:endParaRPr lang="de-DE"/>
          </a:p>
        </p:txBody>
      </p:sp>
    </p:spTree>
    <p:extLst>
      <p:ext uri="{BB962C8B-B14F-4D97-AF65-F5344CB8AC3E}">
        <p14:creationId xmlns:p14="http://schemas.microsoft.com/office/powerpoint/2010/main" val="48857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17</a:t>
            </a:fld>
            <a:endParaRPr lang="en-US"/>
          </a:p>
        </p:txBody>
      </p:sp>
    </p:spTree>
    <p:extLst>
      <p:ext uri="{BB962C8B-B14F-4D97-AF65-F5344CB8AC3E}">
        <p14:creationId xmlns:p14="http://schemas.microsoft.com/office/powerpoint/2010/main" val="156826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18</a:t>
            </a:fld>
            <a:endParaRPr lang="de-DE"/>
          </a:p>
        </p:txBody>
      </p:sp>
    </p:spTree>
    <p:extLst>
      <p:ext uri="{BB962C8B-B14F-4D97-AF65-F5344CB8AC3E}">
        <p14:creationId xmlns:p14="http://schemas.microsoft.com/office/powerpoint/2010/main" val="422635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9F52A-2DB2-4F52-972B-0A3589E8FBCF}" type="slidenum">
              <a:rPr lang="en-US" smtClean="0"/>
              <a:t>19</a:t>
            </a:fld>
            <a:endParaRPr lang="en-US"/>
          </a:p>
        </p:txBody>
      </p:sp>
    </p:spTree>
    <p:extLst>
      <p:ext uri="{BB962C8B-B14F-4D97-AF65-F5344CB8AC3E}">
        <p14:creationId xmlns:p14="http://schemas.microsoft.com/office/powerpoint/2010/main" val="13489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6/1/2021 8:14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941697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20</a:t>
            </a:fld>
            <a:endParaRPr lang="de-DE"/>
          </a:p>
        </p:txBody>
      </p:sp>
    </p:spTree>
    <p:extLst>
      <p:ext uri="{BB962C8B-B14F-4D97-AF65-F5344CB8AC3E}">
        <p14:creationId xmlns:p14="http://schemas.microsoft.com/office/powerpoint/2010/main" val="770941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379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85377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23</a:t>
            </a:fld>
            <a:endParaRPr lang="de-DE"/>
          </a:p>
        </p:txBody>
      </p:sp>
    </p:spTree>
    <p:extLst>
      <p:ext uri="{BB962C8B-B14F-4D97-AF65-F5344CB8AC3E}">
        <p14:creationId xmlns:p14="http://schemas.microsoft.com/office/powerpoint/2010/main" val="2700932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24</a:t>
            </a:fld>
            <a:endParaRPr lang="de-DE"/>
          </a:p>
        </p:txBody>
      </p:sp>
    </p:spTree>
    <p:extLst>
      <p:ext uri="{BB962C8B-B14F-4D97-AF65-F5344CB8AC3E}">
        <p14:creationId xmlns:p14="http://schemas.microsoft.com/office/powerpoint/2010/main" val="82862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25</a:t>
            </a:fld>
            <a:endParaRPr lang="de-DE"/>
          </a:p>
        </p:txBody>
      </p:sp>
    </p:spTree>
    <p:extLst>
      <p:ext uri="{BB962C8B-B14F-4D97-AF65-F5344CB8AC3E}">
        <p14:creationId xmlns:p14="http://schemas.microsoft.com/office/powerpoint/2010/main" val="9940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3017539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56819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7577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2805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394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62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38943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49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7335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38</a:t>
            </a:fld>
            <a:endParaRPr lang="de-DE"/>
          </a:p>
        </p:txBody>
      </p:sp>
    </p:spTree>
    <p:extLst>
      <p:ext uri="{BB962C8B-B14F-4D97-AF65-F5344CB8AC3E}">
        <p14:creationId xmlns:p14="http://schemas.microsoft.com/office/powerpoint/2010/main" val="3244753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39</a:t>
            </a:fld>
            <a:endParaRPr lang="de-DE"/>
          </a:p>
        </p:txBody>
      </p:sp>
    </p:spTree>
    <p:extLst>
      <p:ext uri="{BB962C8B-B14F-4D97-AF65-F5344CB8AC3E}">
        <p14:creationId xmlns:p14="http://schemas.microsoft.com/office/powerpoint/2010/main" val="2039299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40</a:t>
            </a:fld>
            <a:endParaRPr lang="de-DE"/>
          </a:p>
        </p:txBody>
      </p:sp>
    </p:spTree>
    <p:extLst>
      <p:ext uri="{BB962C8B-B14F-4D97-AF65-F5344CB8AC3E}">
        <p14:creationId xmlns:p14="http://schemas.microsoft.com/office/powerpoint/2010/main" val="3070455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35361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42</a:t>
            </a:fld>
            <a:endParaRPr lang="de-DE"/>
          </a:p>
        </p:txBody>
      </p:sp>
    </p:spTree>
    <p:extLst>
      <p:ext uri="{BB962C8B-B14F-4D97-AF65-F5344CB8AC3E}">
        <p14:creationId xmlns:p14="http://schemas.microsoft.com/office/powerpoint/2010/main" val="317458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488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2D59D-5DD6-4F1A-A8A8-4776E188FEA9}" type="slidenum">
              <a:rPr lang="de-DE" smtClean="0"/>
              <a:t>43</a:t>
            </a:fld>
            <a:endParaRPr lang="de-DE"/>
          </a:p>
        </p:txBody>
      </p:sp>
    </p:spTree>
    <p:extLst>
      <p:ext uri="{BB962C8B-B14F-4D97-AF65-F5344CB8AC3E}">
        <p14:creationId xmlns:p14="http://schemas.microsoft.com/office/powerpoint/2010/main" val="3818545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CC2D59D-5DD6-4F1A-A8A8-4776E188FEA9}" type="slidenum">
              <a:rPr lang="de-DE" smtClean="0"/>
              <a:t>44</a:t>
            </a:fld>
            <a:endParaRPr lang="de-DE"/>
          </a:p>
        </p:txBody>
      </p:sp>
    </p:spTree>
    <p:extLst>
      <p:ext uri="{BB962C8B-B14F-4D97-AF65-F5344CB8AC3E}">
        <p14:creationId xmlns:p14="http://schemas.microsoft.com/office/powerpoint/2010/main" val="130824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45</a:t>
            </a:fld>
            <a:endParaRPr lang="de-DE"/>
          </a:p>
        </p:txBody>
      </p:sp>
    </p:spTree>
    <p:extLst>
      <p:ext uri="{BB962C8B-B14F-4D97-AF65-F5344CB8AC3E}">
        <p14:creationId xmlns:p14="http://schemas.microsoft.com/office/powerpoint/2010/main" val="4033664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974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090071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787623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473418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6/1/2021 8:14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92544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C2D59D-5DD6-4F1A-A8A8-4776E188FEA9}" type="slidenum">
              <a:rPr lang="de-DE" smtClean="0"/>
              <a:t>54</a:t>
            </a:fld>
            <a:endParaRPr lang="de-DE"/>
          </a:p>
        </p:txBody>
      </p:sp>
    </p:spTree>
    <p:extLst>
      <p:ext uri="{BB962C8B-B14F-4D97-AF65-F5344CB8AC3E}">
        <p14:creationId xmlns:p14="http://schemas.microsoft.com/office/powerpoint/2010/main" val="204212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5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04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01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A8432B-5E68-416F-8060-77044B5A97E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41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1564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363596"/>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577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679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92242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2070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824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354277"/>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512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5572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6314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66646"/>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153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17375"/>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17375"/>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25267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4129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627250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E09E-98D9-491A-B4F3-F7899E7C8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4C3F3-6320-45BD-AE77-F710EF815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58EAB-9B95-4E2C-987B-31DE0051E059}"/>
              </a:ext>
            </a:extLst>
          </p:cNvPr>
          <p:cNvSpPr>
            <a:spLocks noGrp="1"/>
          </p:cNvSpPr>
          <p:nvPr>
            <p:ph type="dt" sz="half" idx="10"/>
          </p:nvPr>
        </p:nvSpPr>
        <p:spPr/>
        <p:txBody>
          <a:bodyPr/>
          <a:lstStyle/>
          <a:p>
            <a:fld id="{B9E153DE-9AF0-4D8E-97A1-44590AD100F7}" type="datetimeFigureOut">
              <a:rPr lang="en-US" smtClean="0"/>
              <a:t>6/1/2021</a:t>
            </a:fld>
            <a:endParaRPr lang="en-US" dirty="0"/>
          </a:p>
        </p:txBody>
      </p:sp>
      <p:sp>
        <p:nvSpPr>
          <p:cNvPr id="5" name="Footer Placeholder 4">
            <a:extLst>
              <a:ext uri="{FF2B5EF4-FFF2-40B4-BE49-F238E27FC236}">
                <a16:creationId xmlns:a16="http://schemas.microsoft.com/office/drawing/2014/main" id="{A49BF2EA-9C82-46E3-930C-3C3542B3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12B2-BC37-4C12-9A2C-6F5849F85D99}"/>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153004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63" r:id="rId2"/>
    <p:sldLayoutId id="2147484517" r:id="rId3"/>
    <p:sldLayoutId id="2147484537" r:id="rId4"/>
    <p:sldLayoutId id="2147484542" r:id="rId5"/>
    <p:sldLayoutId id="2147484543" r:id="rId6"/>
    <p:sldLayoutId id="2147484561" r:id="rId7"/>
    <p:sldLayoutId id="2147484562" r:id="rId8"/>
    <p:sldLayoutId id="2147484563"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 id="2147484540"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2787119"/>
      </p:ext>
    </p:extLst>
  </p:cSld>
  <p:clrMap bg1="lt1" tx1="dk1" bg2="lt2" tx2="dk2" accent1="accent1" accent2="accent2" accent3="accent3" accent4="accent4" accent5="accent5" accent6="accent6" hlink="hlink" folHlink="folHlink"/>
  <p:sldLayoutIdLst>
    <p:sldLayoutId id="2147484547" r:id="rId1"/>
    <p:sldLayoutId id="214748454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068922"/>
      </p:ext>
    </p:extLst>
  </p:cSld>
  <p:clrMap bg1="lt1" tx1="dk1" bg2="lt2" tx2="dk2" accent1="accent1" accent2="accent2" accent3="accent3" accent4="accent4" accent5="accent5" accent6="accent6" hlink="hlink" folHlink="folHlink"/>
  <p:sldLayoutIdLst>
    <p:sldLayoutId id="2147484554" r:id="rId1"/>
    <p:sldLayoutId id="2147484556" r:id="rId2"/>
    <p:sldLayoutId id="2147484564"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868439"/>
      </p:ext>
    </p:extLst>
  </p:cSld>
  <p:clrMap bg1="lt1" tx1="dk1" bg2="lt2" tx2="dk2" accent1="accent1" accent2="accent2" accent3="accent3" accent4="accent4" accent5="accent5" accent6="accent6" hlink="hlink" folHlink="folHlink"/>
  <p:sldLayoutIdLst>
    <p:sldLayoutId id="2147484560"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tack/operator/powershell-install-az-module"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docs.microsoft.com/en-us/azure-stack/operator/azure-stack-powershell-download" TargetMode="External"/><Relationship Id="rId4" Type="http://schemas.openxmlformats.org/officeDocument/2006/relationships/hyperlink" Target="https://docs.microsoft.com/en-us/azure-stack/operator/operator-access-workstati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tack/operator/azure-stack-registration"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aka.ms/masnagio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docs.microsoft.com/en-us/azure/architecture/browse/?terms=azure%20stack%20hub"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whatislove-2010.blogspot.com/2012/02/dont-ignore-warning-signs-of-child.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zure/AzureStack-Tools/tree/master/TemplateValidator"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zure/AzureStack-Tool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github.com/Azure/AzureStack-Tools/blob/master/Identity" TargetMode="External"/><Relationship Id="rId5" Type="http://schemas.openxmlformats.org/officeDocument/2006/relationships/hyperlink" Target="https://github.com/Azure/AzureStack-Tools/blob/master/ComputeAdmin" TargetMode="External"/><Relationship Id="rId4" Type="http://schemas.openxmlformats.org/officeDocument/2006/relationships/hyperlink" Target="https://github.com/Azure/AzureStack-Tools/blob/master/Connec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tack/operator/azure-stack-registration?pivots=state-disconnected"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en-us/azure/azure-stack/user/azure-stack-solution-hybrid-cloud" TargetMode="External"/><Relationship Id="rId3" Type="http://schemas.openxmlformats.org/officeDocument/2006/relationships/hyperlink" Target="https://docs.microsoft.com/en-us/azure/azure-stack/user/azure-stack-solution-pipeline" TargetMode="External"/><Relationship Id="rId7" Type="http://schemas.openxmlformats.org/officeDocument/2006/relationships/hyperlink" Target="https://docs.microsoft.com/en-us/azure/azure-stack/user/azure-stack-solution-machine-learning"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hyperlink" Target="https://docs.microsoft.com/en-us/azure/azure-stack/user/azure-stack-solution-staged-data-analytics" TargetMode="External"/><Relationship Id="rId5" Type="http://schemas.openxmlformats.org/officeDocument/2006/relationships/hyperlink" Target="https://docs.microsoft.com/en-us/azure/azure-stack/user/azure-stack-solution-geo-distributed" TargetMode="External"/><Relationship Id="rId4" Type="http://schemas.openxmlformats.org/officeDocument/2006/relationships/hyperlink" Target="https://docs.microsoft.com/en-us/azure/azure-stack/user/azure-stack-solution-cloud-bur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hyperlink" Target="http://aka.ms/azsdevtutorial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stack/operator/azure-stack-deployment-worksheet"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Deploying Microsoft </a:t>
            </a:r>
            <a:br>
              <a:rPr lang="en-US" sz="4400" dirty="0"/>
            </a:br>
            <a:r>
              <a:rPr lang="en-US" sz="4400" dirty="0"/>
              <a:t>Azure Stack Hub</a:t>
            </a:r>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en-US" sz="2800" dirty="0"/>
              <a:t>Understanding the Azure Stack Hub Deployment Process</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38C07015-33E5-48C3-91DA-B70C05017696}"/>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C5A56E-1884-4697-8610-186A6243DC0D}"/>
              </a:ext>
            </a:extLst>
          </p:cNvPr>
          <p:cNvSpPr>
            <a:spLocks noGrp="1"/>
          </p:cNvSpPr>
          <p:nvPr>
            <p:ph type="body" sz="quarter" idx="10"/>
          </p:nvPr>
        </p:nvSpPr>
        <p:spPr>
          <a:xfrm>
            <a:off x="318181" y="1410215"/>
            <a:ext cx="5735870" cy="517065"/>
          </a:xfrm>
        </p:spPr>
        <p:txBody>
          <a:bodyPr/>
          <a:lstStyle/>
          <a:p>
            <a:pPr marL="0" indent="0" algn="ctr">
              <a:spcAft>
                <a:spcPts val="1200"/>
              </a:spcAft>
              <a:buNone/>
            </a:pPr>
            <a:r>
              <a:rPr lang="de-DE" sz="2400" dirty="0">
                <a:solidFill>
                  <a:schemeClr val="tx2"/>
                </a:solidFill>
              </a:rPr>
              <a:t>Azure Stack Hub multi-node deployment</a:t>
            </a:r>
          </a:p>
        </p:txBody>
      </p:sp>
      <p:sp>
        <p:nvSpPr>
          <p:cNvPr id="5" name="Content Placeholder 4">
            <a:extLst>
              <a:ext uri="{FF2B5EF4-FFF2-40B4-BE49-F238E27FC236}">
                <a16:creationId xmlns:a16="http://schemas.microsoft.com/office/drawing/2014/main" id="{1BA387EA-38C5-408D-BDFB-B7E8E97C22AF}"/>
              </a:ext>
            </a:extLst>
          </p:cNvPr>
          <p:cNvSpPr>
            <a:spLocks noGrp="1"/>
          </p:cNvSpPr>
          <p:nvPr>
            <p:ph sz="half" idx="4294967295"/>
          </p:nvPr>
        </p:nvSpPr>
        <p:spPr>
          <a:xfrm>
            <a:off x="6218237" y="1227363"/>
            <a:ext cx="5735870" cy="5636733"/>
          </a:xfrm>
        </p:spPr>
        <p:txBody>
          <a:bodyPr>
            <a:noAutofit/>
          </a:bodyPr>
          <a:lstStyle/>
          <a:p>
            <a:pPr marL="0" indent="0">
              <a:lnSpc>
                <a:spcPct val="100000"/>
              </a:lnSpc>
              <a:spcAft>
                <a:spcPts val="1200"/>
              </a:spcAft>
              <a:buNone/>
            </a:pPr>
            <a:r>
              <a:rPr lang="de-DE" sz="2800" dirty="0">
                <a:solidFill>
                  <a:schemeClr val="tx2"/>
                </a:solidFill>
              </a:rPr>
              <a:t>Key Terms</a:t>
            </a:r>
          </a:p>
          <a:p>
            <a:pPr>
              <a:lnSpc>
                <a:spcPct val="100000"/>
              </a:lnSpc>
              <a:spcAft>
                <a:spcPts val="1200"/>
              </a:spcAft>
            </a:pPr>
            <a:r>
              <a:rPr lang="de-DE" sz="2800" dirty="0">
                <a:solidFill>
                  <a:schemeClr val="tx2"/>
                </a:solidFill>
              </a:rPr>
              <a:t>HLH</a:t>
            </a:r>
            <a:br>
              <a:rPr lang="de-DE" sz="2000" dirty="0">
                <a:solidFill>
                  <a:schemeClr val="tx1"/>
                </a:solidFill>
              </a:rPr>
            </a:br>
            <a:r>
              <a:rPr lang="de-DE" sz="1800" dirty="0">
                <a:solidFill>
                  <a:schemeClr val="tx1"/>
                </a:solidFill>
              </a:rPr>
              <a:t>The Hardware Lifecycle Host is an additional physical machine used for the deployment and other services from the Hardware Vendor. </a:t>
            </a:r>
          </a:p>
          <a:p>
            <a:pPr>
              <a:lnSpc>
                <a:spcPct val="100000"/>
              </a:lnSpc>
              <a:spcAft>
                <a:spcPts val="1200"/>
              </a:spcAft>
            </a:pPr>
            <a:r>
              <a:rPr lang="de-DE" sz="2800" dirty="0">
                <a:solidFill>
                  <a:schemeClr val="tx2"/>
                </a:solidFill>
              </a:rPr>
              <a:t>DVM</a:t>
            </a:r>
            <a:br>
              <a:rPr lang="de-DE" sz="2000" dirty="0">
                <a:solidFill>
                  <a:schemeClr val="tx1"/>
                </a:solidFill>
              </a:rPr>
            </a:br>
            <a:r>
              <a:rPr lang="de-DE" sz="1800" dirty="0">
                <a:solidFill>
                  <a:schemeClr val="tx1"/>
                </a:solidFill>
              </a:rPr>
              <a:t>The Deployment Virtual Machine is a virtual machine running on the HLH where the Azure Stack Hub deployment will </a:t>
            </a:r>
            <a:r>
              <a:rPr lang="en-US" sz="1800" dirty="0">
                <a:solidFill>
                  <a:schemeClr val="tx1"/>
                </a:solidFill>
              </a:rPr>
              <a:t>be triggered.</a:t>
            </a:r>
          </a:p>
          <a:p>
            <a:pPr>
              <a:lnSpc>
                <a:spcPct val="100000"/>
              </a:lnSpc>
              <a:spcAft>
                <a:spcPts val="1200"/>
              </a:spcAft>
            </a:pPr>
            <a:r>
              <a:rPr lang="de-DE" sz="2800" dirty="0">
                <a:solidFill>
                  <a:schemeClr val="tx2"/>
                </a:solidFill>
              </a:rPr>
              <a:t>OAW</a:t>
            </a:r>
            <a:br>
              <a:rPr lang="de-DE" sz="2000" dirty="0">
                <a:solidFill>
                  <a:schemeClr val="tx1"/>
                </a:solidFill>
              </a:rPr>
            </a:br>
            <a:r>
              <a:rPr lang="en-US" sz="1800" b="0" i="0" dirty="0">
                <a:solidFill>
                  <a:srgbClr val="171717"/>
                </a:solidFill>
                <a:effectLst/>
              </a:rPr>
              <a:t>The Operator Access Workstation is used to deploy a VM on an Azure Stack Hub’s—HLH or any other machine that runs Microsoft Hyper-V. It does require network connectivity to the Azure Stack Hub endpoints to be used for operator or user scenarios.</a:t>
            </a:r>
            <a:endParaRPr lang="de-DE" sz="1800" dirty="0">
              <a:solidFill>
                <a:schemeClr val="tx1"/>
              </a:solidFill>
            </a:endParaRPr>
          </a:p>
          <a:p>
            <a:pPr marL="0" indent="0">
              <a:lnSpc>
                <a:spcPct val="100000"/>
              </a:lnSpc>
              <a:spcAft>
                <a:spcPts val="1200"/>
              </a:spcAft>
              <a:buNone/>
            </a:pPr>
            <a:endParaRPr lang="de-DE" sz="2000" dirty="0">
              <a:solidFill>
                <a:schemeClr val="tx1"/>
              </a:solidFill>
            </a:endParaRPr>
          </a:p>
        </p:txBody>
      </p:sp>
      <p:pic>
        <p:nvPicPr>
          <p:cNvPr id="3" name="Picture 2">
            <a:extLst>
              <a:ext uri="{FF2B5EF4-FFF2-40B4-BE49-F238E27FC236}">
                <a16:creationId xmlns:a16="http://schemas.microsoft.com/office/drawing/2014/main" id="{2EDA3665-9B00-44A6-B1D6-188B5E0F68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612" y="2053258"/>
            <a:ext cx="4762899" cy="3380276"/>
          </a:xfrm>
          <a:prstGeom prst="rect">
            <a:avLst/>
          </a:prstGeom>
        </p:spPr>
      </p:pic>
      <p:sp>
        <p:nvSpPr>
          <p:cNvPr id="6"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Overview</a:t>
            </a:r>
          </a:p>
        </p:txBody>
      </p:sp>
    </p:spTree>
    <p:extLst>
      <p:ext uri="{BB962C8B-B14F-4D97-AF65-F5344CB8AC3E}">
        <p14:creationId xmlns:p14="http://schemas.microsoft.com/office/powerpoint/2010/main" val="20815319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3E0FB-27E5-4B0C-95DD-2FCA5D6A7C86}"/>
              </a:ext>
            </a:extLst>
          </p:cNvPr>
          <p:cNvSpPr>
            <a:spLocks noGrp="1"/>
          </p:cNvSpPr>
          <p:nvPr>
            <p:ph type="body" sz="quarter" idx="10"/>
          </p:nvPr>
        </p:nvSpPr>
        <p:spPr>
          <a:xfrm>
            <a:off x="274703" y="1265833"/>
            <a:ext cx="11885514" cy="5162952"/>
          </a:xfrm>
        </p:spPr>
        <p:txBody>
          <a:bodyPr/>
          <a:lstStyle/>
          <a:p>
            <a:pPr marL="0" indent="0">
              <a:lnSpc>
                <a:spcPct val="100000"/>
              </a:lnSpc>
              <a:spcAft>
                <a:spcPts val="1200"/>
              </a:spcAft>
              <a:buNone/>
            </a:pPr>
            <a:r>
              <a:rPr lang="en-US" sz="3600" dirty="0">
                <a:solidFill>
                  <a:schemeClr val="tx2"/>
                </a:solidFill>
              </a:rPr>
              <a:t>HLH</a:t>
            </a:r>
            <a:endParaRPr lang="en-US" sz="2800" dirty="0">
              <a:solidFill>
                <a:schemeClr val="tx2"/>
              </a:solidFill>
            </a:endParaRPr>
          </a:p>
          <a:p>
            <a:pPr marL="342900" lvl="1" indent="-342900">
              <a:spcAft>
                <a:spcPts val="900"/>
              </a:spcAft>
              <a:buFont typeface="Arial" panose="020B0604020202020204" pitchFamily="34" charset="0"/>
              <a:buChar char="•"/>
              <a:defRPr/>
            </a:pPr>
            <a:r>
              <a:rPr lang="en-US" sz="3200" dirty="0">
                <a:solidFill>
                  <a:srgbClr val="505050"/>
                </a:solidFill>
                <a:latin typeface="+mj-lt"/>
              </a:rPr>
              <a:t>HLH = Hardware Lifecycle Host</a:t>
            </a:r>
          </a:p>
          <a:p>
            <a:pPr marL="342900" lvl="1" indent="-342900">
              <a:spcAft>
                <a:spcPts val="900"/>
              </a:spcAft>
              <a:buFont typeface="Arial" panose="020B0604020202020204" pitchFamily="34" charset="0"/>
              <a:buChar char="•"/>
              <a:defRPr/>
            </a:pPr>
            <a:r>
              <a:rPr lang="en-US" sz="3200" dirty="0">
                <a:solidFill>
                  <a:srgbClr val="505050"/>
                </a:solidFill>
                <a:latin typeface="+mj-lt"/>
              </a:rPr>
              <a:t>Separate box shipped with each Scale Unit</a:t>
            </a:r>
          </a:p>
          <a:p>
            <a:pPr marL="342900" lvl="1" indent="-342900">
              <a:spcAft>
                <a:spcPts val="900"/>
              </a:spcAft>
              <a:buFont typeface="Arial" panose="020B0604020202020204" pitchFamily="34" charset="0"/>
              <a:buChar char="•"/>
              <a:defRPr/>
            </a:pPr>
            <a:r>
              <a:rPr lang="en-US" sz="3200" dirty="0">
                <a:solidFill>
                  <a:srgbClr val="505050"/>
                </a:solidFill>
                <a:latin typeface="+mj-lt"/>
              </a:rPr>
              <a:t>Used for the initial Azure Stack Hub deployment</a:t>
            </a:r>
          </a:p>
          <a:p>
            <a:pPr marL="342900" lvl="1" indent="-342900">
              <a:spcAft>
                <a:spcPts val="900"/>
              </a:spcAft>
              <a:buFont typeface="Arial" panose="020B0604020202020204" pitchFamily="34" charset="0"/>
              <a:buChar char="•"/>
              <a:defRPr/>
            </a:pPr>
            <a:r>
              <a:rPr lang="en-US" sz="3200" dirty="0">
                <a:solidFill>
                  <a:srgbClr val="505050"/>
                </a:solidFill>
                <a:latin typeface="+mj-lt"/>
              </a:rPr>
              <a:t>Also used for 3rd-party applications from the Hardware Vendor – lifecycle management, firmware updates, hardware monitoring</a:t>
            </a:r>
          </a:p>
          <a:p>
            <a:pPr marL="342900" lvl="1" indent="-342900">
              <a:spcAft>
                <a:spcPts val="900"/>
              </a:spcAft>
              <a:buFont typeface="Arial" panose="020B0604020202020204" pitchFamily="34" charset="0"/>
              <a:buChar char="•"/>
              <a:defRPr/>
            </a:pPr>
            <a:r>
              <a:rPr lang="en-US" sz="3200" dirty="0">
                <a:solidFill>
                  <a:srgbClr val="505050"/>
                </a:solidFill>
                <a:latin typeface="+mj-lt"/>
              </a:rPr>
              <a:t>Not all Hardware Vendors will have the HLH</a:t>
            </a:r>
          </a:p>
          <a:p>
            <a:pPr marL="342900" lvl="1" indent="-342900">
              <a:spcAft>
                <a:spcPts val="900"/>
              </a:spcAft>
              <a:buFont typeface="Arial" panose="020B0604020202020204" pitchFamily="34" charset="0"/>
              <a:buChar char="•"/>
              <a:defRPr/>
            </a:pPr>
            <a:r>
              <a:rPr lang="en-US" sz="3200" dirty="0">
                <a:solidFill>
                  <a:srgbClr val="505050"/>
                </a:solidFill>
                <a:latin typeface="+mj-lt"/>
              </a:rPr>
              <a:t>Enabled with Hyper-V role</a:t>
            </a:r>
          </a:p>
        </p:txBody>
      </p:sp>
      <p:sp>
        <p:nvSpPr>
          <p:cNvPr id="7"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HLH</a:t>
            </a:r>
          </a:p>
        </p:txBody>
      </p:sp>
    </p:spTree>
    <p:extLst>
      <p:ext uri="{BB962C8B-B14F-4D97-AF65-F5344CB8AC3E}">
        <p14:creationId xmlns:p14="http://schemas.microsoft.com/office/powerpoint/2010/main" val="17957238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E4C2B9-2157-4EAE-AAFF-E8A7A172C845}"/>
              </a:ext>
            </a:extLst>
          </p:cNvPr>
          <p:cNvSpPr>
            <a:spLocks noGrp="1"/>
          </p:cNvSpPr>
          <p:nvPr>
            <p:ph type="body" sz="quarter" idx="10"/>
          </p:nvPr>
        </p:nvSpPr>
        <p:spPr>
          <a:xfrm>
            <a:off x="274703" y="1265833"/>
            <a:ext cx="11885514" cy="4370427"/>
          </a:xfrm>
        </p:spPr>
        <p:txBody>
          <a:bodyPr/>
          <a:lstStyle/>
          <a:p>
            <a:pPr marL="0" indent="0">
              <a:lnSpc>
                <a:spcPct val="100000"/>
              </a:lnSpc>
              <a:spcAft>
                <a:spcPts val="1200"/>
              </a:spcAft>
              <a:buNone/>
            </a:pPr>
            <a:r>
              <a:rPr lang="en-US" sz="3600" dirty="0">
                <a:solidFill>
                  <a:schemeClr val="tx2"/>
                </a:solidFill>
              </a:rPr>
              <a:t>DVM</a:t>
            </a:r>
            <a:endParaRPr lang="en-US" sz="2800" dirty="0">
              <a:solidFill>
                <a:schemeClr val="tx2"/>
              </a:solidFill>
            </a:endParaRPr>
          </a:p>
          <a:p>
            <a:pPr marL="342900" lvl="1" indent="-342900">
              <a:spcAft>
                <a:spcPts val="900"/>
              </a:spcAft>
              <a:buFont typeface="Arial" panose="020B0604020202020204" pitchFamily="34" charset="0"/>
              <a:buChar char="•"/>
              <a:defRPr/>
            </a:pPr>
            <a:r>
              <a:rPr lang="en-US" sz="3200" dirty="0">
                <a:solidFill>
                  <a:srgbClr val="505050"/>
                </a:solidFill>
                <a:latin typeface="+mj-lt"/>
              </a:rPr>
              <a:t>Built as a Virtual Machine on the HLH</a:t>
            </a:r>
          </a:p>
          <a:p>
            <a:pPr marL="342900" lvl="1" indent="-342900">
              <a:spcAft>
                <a:spcPts val="900"/>
              </a:spcAft>
              <a:buFont typeface="Arial" panose="020B0604020202020204" pitchFamily="34" charset="0"/>
              <a:buChar char="•"/>
              <a:defRPr/>
            </a:pPr>
            <a:r>
              <a:rPr lang="en-US" sz="3200" dirty="0">
                <a:solidFill>
                  <a:srgbClr val="505050"/>
                </a:solidFill>
                <a:latin typeface="+mj-lt"/>
              </a:rPr>
              <a:t>The Azure Stack Hub deployment is started from within the DVM</a:t>
            </a:r>
          </a:p>
          <a:p>
            <a:pPr marL="342900" lvl="1" indent="-342900">
              <a:spcAft>
                <a:spcPts val="900"/>
              </a:spcAft>
              <a:buFont typeface="Arial" panose="020B0604020202020204" pitchFamily="34" charset="0"/>
              <a:buChar char="•"/>
              <a:defRPr/>
            </a:pPr>
            <a:r>
              <a:rPr lang="en-US" sz="3200" dirty="0">
                <a:solidFill>
                  <a:srgbClr val="505050"/>
                </a:solidFill>
                <a:latin typeface="+mj-lt"/>
              </a:rPr>
              <a:t>During the deployment, it‘s temporarily used for AD, WDS, DHCP, and others</a:t>
            </a:r>
          </a:p>
          <a:p>
            <a:pPr marL="342900" lvl="1" indent="-342900">
              <a:spcAft>
                <a:spcPts val="900"/>
              </a:spcAft>
              <a:buFont typeface="Arial" panose="020B0604020202020204" pitchFamily="34" charset="0"/>
              <a:buChar char="•"/>
              <a:defRPr/>
            </a:pPr>
            <a:r>
              <a:rPr lang="en-US" sz="3200" dirty="0">
                <a:solidFill>
                  <a:srgbClr val="505050"/>
                </a:solidFill>
                <a:latin typeface="+mj-lt"/>
              </a:rPr>
              <a:t>The DVM will be deleted after successful deployment</a:t>
            </a:r>
          </a:p>
          <a:p>
            <a:pPr>
              <a:lnSpc>
                <a:spcPct val="100000"/>
              </a:lnSpc>
              <a:spcAft>
                <a:spcPts val="1200"/>
              </a:spcAft>
            </a:pPr>
            <a:endParaRPr lang="en-US" sz="2200" dirty="0">
              <a:solidFill>
                <a:schemeClr val="tx1"/>
              </a:solidFill>
            </a:endParaRPr>
          </a:p>
        </p:txBody>
      </p:sp>
      <p:sp>
        <p:nvSpPr>
          <p:cNvPr id="6"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Deployment Process – Deployment VM</a:t>
            </a:r>
          </a:p>
        </p:txBody>
      </p:sp>
    </p:spTree>
    <p:extLst>
      <p:ext uri="{BB962C8B-B14F-4D97-AF65-F5344CB8AC3E}">
        <p14:creationId xmlns:p14="http://schemas.microsoft.com/office/powerpoint/2010/main" val="3431532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2926F-0216-4883-A3A0-6BAD90C3AB4E}"/>
              </a:ext>
            </a:extLst>
          </p:cNvPr>
          <p:cNvSpPr>
            <a:spLocks noGrp="1"/>
          </p:cNvSpPr>
          <p:nvPr>
            <p:ph sz="half" idx="4294967295"/>
          </p:nvPr>
        </p:nvSpPr>
        <p:spPr>
          <a:xfrm>
            <a:off x="387731" y="2064147"/>
            <a:ext cx="5492750" cy="2866229"/>
          </a:xfrm>
          <a:noFill/>
        </p:spPr>
        <p:txBody>
          <a:bodyPr anchor="ctr">
            <a:normAutofit lnSpcReduction="10000"/>
          </a:bodyPr>
          <a:lstStyle/>
          <a:p>
            <a:pPr marL="0" indent="0">
              <a:buNone/>
            </a:pPr>
            <a:r>
              <a:rPr lang="de-DE" sz="1632" dirty="0">
                <a:latin typeface="Consolas" panose="020B0609020204030204" pitchFamily="49" charset="0"/>
              </a:rPr>
              <a:t> </a:t>
            </a:r>
            <a:r>
              <a:rPr lang="de-DE" sz="1632" dirty="0">
                <a:solidFill>
                  <a:srgbClr val="0000FF"/>
                </a:solidFill>
                <a:latin typeface="Consolas" panose="020B0609020204030204" pitchFamily="49" charset="0"/>
              </a:rPr>
              <a:t>.\InitializeAzureStackDeployment.ps1</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-ComputerName</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&lt;dvmname&gt;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-LocalAdministratorPassword</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&lt;dvmpass&gt;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-IPAddress</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&lt;dvmip&gt;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-DVMHostMACAddress </a:t>
            </a:r>
            <a:r>
              <a:rPr lang="de-DE" sz="1632" dirty="0">
                <a:solidFill>
                  <a:srgbClr val="FF4500"/>
                </a:solidFill>
                <a:latin typeface="Consolas" panose="020B0609020204030204" pitchFamily="49" charset="0"/>
              </a:rPr>
              <a:t>&lt;mac&gt;</a:t>
            </a:r>
            <a:r>
              <a:rPr lang="de-DE" sz="1632" dirty="0">
                <a:solidFill>
                  <a:prstClr val="black"/>
                </a:solidFill>
                <a:latin typeface="Consolas" panose="020B0609020204030204" pitchFamily="49" charset="0"/>
              </a:rPr>
              <a:t> `</a:t>
            </a:r>
            <a:endParaRPr lang="de-DE" sz="1632" dirty="0">
              <a:solidFill>
                <a:srgbClr val="000080"/>
              </a:solidFill>
              <a:latin typeface="Consolas" panose="020B0609020204030204" pitchFamily="49" charset="0"/>
            </a:endParaRPr>
          </a:p>
          <a:p>
            <a:pPr marL="0" indent="0">
              <a:buNone/>
            </a:pPr>
            <a:r>
              <a:rPr lang="de-DE" sz="1632" dirty="0">
                <a:solidFill>
                  <a:srgbClr val="000080"/>
                </a:solidFill>
                <a:latin typeface="Consolas" panose="020B0609020204030204" pitchFamily="49" charset="0"/>
              </a:rPr>
              <a:t>      -NetMask</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&lt;subnetmask&gt;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-DefaultGateway</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&lt;dvmgateway&gt;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-VlanId</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&lt;vlanid&gt;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-OemIsoPath</a:t>
            </a:r>
            <a:r>
              <a:rPr lang="de-DE" sz="1632" dirty="0">
                <a:solidFill>
                  <a:prstClr val="black"/>
                </a:solidFill>
                <a:latin typeface="Consolas" panose="020B0609020204030204" pitchFamily="49" charset="0"/>
              </a:rPr>
              <a:t> </a:t>
            </a:r>
            <a:r>
              <a:rPr lang="de-DE" sz="1632" dirty="0">
                <a:solidFill>
                  <a:srgbClr val="FF4500"/>
                </a:solidFill>
                <a:latin typeface="Consolas" panose="020B0609020204030204" pitchFamily="49" charset="0"/>
              </a:rPr>
              <a:t>&lt;oemiso&gt;</a:t>
            </a:r>
            <a:r>
              <a:rPr lang="de-DE" sz="1632" dirty="0">
                <a:solidFill>
                  <a:prstClr val="black"/>
                </a:solidFill>
                <a:latin typeface="Consolas" panose="020B0609020204030204" pitchFamily="49" charset="0"/>
              </a:rPr>
              <a:t> `</a:t>
            </a:r>
          </a:p>
          <a:p>
            <a:pPr marL="0" indent="0">
              <a:buNone/>
            </a:pPr>
            <a:r>
              <a:rPr lang="de-DE" sz="1632" dirty="0">
                <a:solidFill>
                  <a:prstClr val="black"/>
                </a:solidFill>
                <a:latin typeface="Consolas" panose="020B0609020204030204" pitchFamily="49" charset="0"/>
              </a:rPr>
              <a:t>      </a:t>
            </a:r>
            <a:r>
              <a:rPr lang="de-DE" sz="1632" dirty="0">
                <a:solidFill>
                  <a:srgbClr val="000080"/>
                </a:solidFill>
                <a:latin typeface="Consolas" panose="020B0609020204030204" pitchFamily="49" charset="0"/>
              </a:rPr>
              <a:t>-Verbose</a:t>
            </a:r>
          </a:p>
        </p:txBody>
      </p:sp>
      <p:sp>
        <p:nvSpPr>
          <p:cNvPr id="18" name="Title 16"/>
          <p:cNvSpPr txBox="1">
            <a:spLocks/>
          </p:cNvSpPr>
          <p:nvPr/>
        </p:nvSpPr>
        <p:spPr>
          <a:xfrm>
            <a:off x="318181" y="311377"/>
            <a:ext cx="11889564" cy="915986"/>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t>Creation of the Deployment VM (DVM)</a:t>
            </a:r>
          </a:p>
        </p:txBody>
      </p:sp>
      <p:graphicFrame>
        <p:nvGraphicFramePr>
          <p:cNvPr id="5" name="Content Placeholder 10"/>
          <p:cNvGraphicFramePr>
            <a:graphicFrameLocks/>
          </p:cNvGraphicFramePr>
          <p:nvPr>
            <p:extLst>
              <p:ext uri="{D42A27DB-BD31-4B8C-83A1-F6EECF244321}">
                <p14:modId xmlns:p14="http://schemas.microsoft.com/office/powerpoint/2010/main" val="2919168604"/>
              </p:ext>
            </p:extLst>
          </p:nvPr>
        </p:nvGraphicFramePr>
        <p:xfrm>
          <a:off x="6262963" y="2069696"/>
          <a:ext cx="5323917" cy="2855129"/>
        </p:xfrm>
        <a:graphic>
          <a:graphicData uri="http://schemas.openxmlformats.org/drawingml/2006/table">
            <a:tbl>
              <a:tblPr firstRow="1" bandRow="1">
                <a:tableStyleId>{5C22544A-7EE6-4342-B048-85BDC9FD1C3A}</a:tableStyleId>
              </a:tblPr>
              <a:tblGrid>
                <a:gridCol w="2463550">
                  <a:extLst>
                    <a:ext uri="{9D8B030D-6E8A-4147-A177-3AD203B41FA5}">
                      <a16:colId xmlns:a16="http://schemas.microsoft.com/office/drawing/2014/main" val="1855071078"/>
                    </a:ext>
                  </a:extLst>
                </a:gridCol>
                <a:gridCol w="2860367">
                  <a:extLst>
                    <a:ext uri="{9D8B030D-6E8A-4147-A177-3AD203B41FA5}">
                      <a16:colId xmlns:a16="http://schemas.microsoft.com/office/drawing/2014/main" val="815662924"/>
                    </a:ext>
                  </a:extLst>
                </a:gridCol>
              </a:tblGrid>
              <a:tr h="279781">
                <a:tc>
                  <a:txBody>
                    <a:bodyPr/>
                    <a:lstStyle/>
                    <a:p>
                      <a:r>
                        <a:rPr lang="en-US" sz="1600" noProof="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600" noProof="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57305565"/>
                  </a:ext>
                </a:extLst>
              </a:tr>
              <a:tr h="279781">
                <a:tc>
                  <a:txBody>
                    <a:bodyPr/>
                    <a:lstStyle/>
                    <a:p>
                      <a:r>
                        <a:rPr lang="en-US" sz="1200" noProof="0" dirty="0" err="1"/>
                        <a:t>ComputerName</a:t>
                      </a:r>
                      <a:endParaRPr lang="en-US" sz="1200" noProof="0" dirty="0"/>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t>Name of the DVM VM</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81693459"/>
                  </a:ext>
                </a:extLst>
              </a:tr>
              <a:tr h="279781">
                <a:tc>
                  <a:txBody>
                    <a:bodyPr/>
                    <a:lstStyle/>
                    <a:p>
                      <a:r>
                        <a:rPr lang="en-US" sz="1200" noProof="0"/>
                        <a:t>LocalAdministratorPassword</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a:t>Local Administrator Password</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09034341"/>
                  </a:ext>
                </a:extLst>
              </a:tr>
              <a:tr h="279781">
                <a:tc>
                  <a:txBody>
                    <a:bodyPr/>
                    <a:lstStyle/>
                    <a:p>
                      <a:r>
                        <a:rPr lang="en-US" sz="1200" noProof="0" dirty="0" err="1"/>
                        <a:t>IPAddress</a:t>
                      </a:r>
                      <a:endParaRPr lang="en-US" sz="1200" noProof="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t>IP Address of the DVM </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53577468"/>
                  </a:ext>
                </a:extLst>
              </a:tr>
              <a:tr h="279781">
                <a:tc>
                  <a:txBody>
                    <a:bodyPr/>
                    <a:lstStyle/>
                    <a:p>
                      <a:r>
                        <a:rPr lang="en-US" sz="1200" noProof="0" dirty="0" err="1"/>
                        <a:t>DVMHostMACAddress</a:t>
                      </a:r>
                      <a:endParaRPr lang="en-US" sz="1200" noProof="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t>MAC address of the DVM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592087426"/>
                  </a:ext>
                </a:extLst>
              </a:tr>
              <a:tr h="279781">
                <a:tc>
                  <a:txBody>
                    <a:bodyPr/>
                    <a:lstStyle/>
                    <a:p>
                      <a:r>
                        <a:rPr lang="en-US" sz="1200" noProof="0" dirty="0" err="1"/>
                        <a:t>NetMask</a:t>
                      </a:r>
                      <a:endParaRPr lang="en-US" sz="1200" noProof="0" dirty="0"/>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t>Subnet mask of the DVM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72159738"/>
                  </a:ext>
                </a:extLst>
              </a:tr>
              <a:tr h="279781">
                <a:tc>
                  <a:txBody>
                    <a:bodyPr/>
                    <a:lstStyle/>
                    <a:p>
                      <a:r>
                        <a:rPr lang="en-US" sz="1200" noProof="0"/>
                        <a:t>DefaultGateway</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a:t>Default Gateway</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0257104"/>
                  </a:ext>
                </a:extLst>
              </a:tr>
              <a:tr h="279781">
                <a:tc>
                  <a:txBody>
                    <a:bodyPr/>
                    <a:lstStyle/>
                    <a:p>
                      <a:r>
                        <a:rPr lang="en-US" sz="1200" noProof="0"/>
                        <a:t>VlanId</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a:t>VLAN ID for DVM</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97308359"/>
                  </a:ext>
                </a:extLst>
              </a:tr>
              <a:tr h="279781">
                <a:tc>
                  <a:txBody>
                    <a:bodyPr/>
                    <a:lstStyle/>
                    <a:p>
                      <a:r>
                        <a:rPr lang="en-US" sz="1200" noProof="0"/>
                        <a:t>OemIsoPath</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a:t>OEM ISO Path (Driver Disk)</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56560610"/>
                  </a:ext>
                </a:extLst>
              </a:tr>
              <a:tr h="279781">
                <a:tc>
                  <a:txBody>
                    <a:bodyPr/>
                    <a:lstStyle/>
                    <a:p>
                      <a:r>
                        <a:rPr lang="en-US" sz="1200" noProof="0"/>
                        <a:t>Verbose</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t>Run Script in Verbose Mode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40037628"/>
                  </a:ext>
                </a:extLst>
              </a:tr>
            </a:tbl>
          </a:graphicData>
        </a:graphic>
      </p:graphicFrame>
    </p:spTree>
    <p:extLst>
      <p:ext uri="{BB962C8B-B14F-4D97-AF65-F5344CB8AC3E}">
        <p14:creationId xmlns:p14="http://schemas.microsoft.com/office/powerpoint/2010/main" val="42000668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2262852"/>
          </a:xfrm>
        </p:spPr>
        <p:txBody>
          <a:bodyPr/>
          <a:lstStyle/>
          <a:p>
            <a:r>
              <a:rPr lang="de-DE" sz="7343" dirty="0"/>
              <a:t>Azure Stack Hub</a:t>
            </a:r>
            <a:br>
              <a:rPr lang="de-DE" sz="7343" dirty="0"/>
            </a:br>
            <a:r>
              <a:rPr lang="de-DE" sz="7343" dirty="0"/>
              <a:t>Installation Process</a:t>
            </a:r>
            <a:endParaRPr lang="en-US" sz="7343" dirty="0"/>
          </a:p>
        </p:txBody>
      </p:sp>
    </p:spTree>
    <p:extLst>
      <p:ext uri="{BB962C8B-B14F-4D97-AF65-F5344CB8AC3E}">
        <p14:creationId xmlns:p14="http://schemas.microsoft.com/office/powerpoint/2010/main" val="233507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6CBD-E500-4186-8C39-2B743AFE6D10}"/>
              </a:ext>
            </a:extLst>
          </p:cNvPr>
          <p:cNvSpPr>
            <a:spLocks noGrp="1"/>
          </p:cNvSpPr>
          <p:nvPr>
            <p:ph type="title"/>
          </p:nvPr>
        </p:nvSpPr>
        <p:spPr>
          <a:xfrm>
            <a:off x="4751329" y="-1"/>
            <a:ext cx="6978954" cy="864903"/>
          </a:xfrm>
        </p:spPr>
        <p:txBody>
          <a:bodyPr/>
          <a:lstStyle/>
          <a:p>
            <a:r>
              <a:rPr lang="en-US" dirty="0"/>
              <a:t>Onsite Deployment</a:t>
            </a:r>
          </a:p>
        </p:txBody>
      </p:sp>
      <p:sp>
        <p:nvSpPr>
          <p:cNvPr id="3" name="Text Placeholder 2">
            <a:extLst>
              <a:ext uri="{FF2B5EF4-FFF2-40B4-BE49-F238E27FC236}">
                <a16:creationId xmlns:a16="http://schemas.microsoft.com/office/drawing/2014/main" id="{39E02118-822E-4DA5-B1C8-9C5356BC0024}"/>
              </a:ext>
            </a:extLst>
          </p:cNvPr>
          <p:cNvSpPr>
            <a:spLocks noGrp="1"/>
          </p:cNvSpPr>
          <p:nvPr>
            <p:ph type="body" sz="quarter" idx="10"/>
          </p:nvPr>
        </p:nvSpPr>
        <p:spPr>
          <a:xfrm>
            <a:off x="4736582" y="864902"/>
            <a:ext cx="7384240" cy="1668662"/>
          </a:xfrm>
          <a:ln w="28575">
            <a:solidFill>
              <a:schemeClr val="tx2"/>
            </a:solidFill>
          </a:ln>
        </p:spPr>
        <p:txBody>
          <a:bodyPr/>
          <a:lstStyle/>
          <a:p>
            <a:r>
              <a:rPr lang="en-US" sz="2448" b="1" dirty="0"/>
              <a:t>Important</a:t>
            </a:r>
            <a:r>
              <a:rPr lang="en-US" sz="2448" dirty="0"/>
              <a:t>: </a:t>
            </a:r>
          </a:p>
          <a:p>
            <a:pPr marL="342900" indent="-342900">
              <a:buFont typeface="Arial" panose="020B0604020202020204" pitchFamily="34" charset="0"/>
              <a:buChar char="•"/>
            </a:pPr>
            <a:r>
              <a:rPr lang="en-US" sz="2400" dirty="0"/>
              <a:t>Make sure all information provided has not changed</a:t>
            </a:r>
          </a:p>
          <a:p>
            <a:pPr marL="342900" indent="-342900">
              <a:buFont typeface="Arial" panose="020B0604020202020204" pitchFamily="34" charset="0"/>
              <a:buChar char="•"/>
            </a:pPr>
            <a:r>
              <a:rPr lang="en-US" sz="2400" dirty="0"/>
              <a:t>Ensure the onsite engineer has all the required access and clearance.</a:t>
            </a:r>
          </a:p>
        </p:txBody>
      </p:sp>
      <p:sp>
        <p:nvSpPr>
          <p:cNvPr id="5" name="Text Placeholder 2">
            <a:extLst>
              <a:ext uri="{FF2B5EF4-FFF2-40B4-BE49-F238E27FC236}">
                <a16:creationId xmlns:a16="http://schemas.microsoft.com/office/drawing/2014/main" id="{40CEC823-B1FB-4902-8718-9390073CDC3B}"/>
              </a:ext>
            </a:extLst>
          </p:cNvPr>
          <p:cNvSpPr txBox="1">
            <a:spLocks/>
          </p:cNvSpPr>
          <p:nvPr/>
        </p:nvSpPr>
        <p:spPr>
          <a:xfrm>
            <a:off x="4736579" y="2577707"/>
            <a:ext cx="4722054" cy="33903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448" dirty="0">
                <a:gradFill>
                  <a:gsLst>
                    <a:gs pos="1250">
                      <a:srgbClr val="1A1A1A"/>
                    </a:gs>
                    <a:gs pos="100000">
                      <a:srgbClr val="1A1A1A"/>
                    </a:gs>
                  </a:gsLst>
                  <a:lin ang="5400000" scaled="0"/>
                </a:gradFill>
              </a:rPr>
              <a:t>The onsite hardware engineer will:</a:t>
            </a:r>
          </a:p>
          <a:p>
            <a:pPr marL="466298" indent="-466298" defTabSz="951304">
              <a:buFontTx/>
              <a:buChar char="-"/>
              <a:defRPr/>
            </a:pPr>
            <a:r>
              <a:rPr lang="en-US" sz="2448" dirty="0">
                <a:gradFill>
                  <a:gsLst>
                    <a:gs pos="1250">
                      <a:srgbClr val="1A1A1A"/>
                    </a:gs>
                    <a:gs pos="100000">
                      <a:srgbClr val="1A1A1A"/>
                    </a:gs>
                  </a:gsLst>
                  <a:lin ang="5400000" scaled="0"/>
                </a:gradFill>
              </a:rPr>
              <a:t>Rack the solution</a:t>
            </a:r>
          </a:p>
          <a:p>
            <a:pPr marL="466298" indent="-466298" defTabSz="951304">
              <a:buFontTx/>
              <a:buChar char="-"/>
              <a:defRPr/>
            </a:pPr>
            <a:r>
              <a:rPr lang="en-US" sz="2448" dirty="0">
                <a:gradFill>
                  <a:gsLst>
                    <a:gs pos="1250">
                      <a:srgbClr val="1A1A1A"/>
                    </a:gs>
                    <a:gs pos="100000">
                      <a:srgbClr val="1A1A1A"/>
                    </a:gs>
                  </a:gsLst>
                  <a:lin ang="5400000" scaled="0"/>
                </a:gradFill>
              </a:rPr>
              <a:t>Integrate to your border devices</a:t>
            </a:r>
          </a:p>
          <a:p>
            <a:pPr marL="466298" indent="-466298" defTabSz="951304">
              <a:buFontTx/>
              <a:buChar char="-"/>
              <a:defRPr/>
            </a:pPr>
            <a:r>
              <a:rPr lang="en-US" sz="2448" dirty="0">
                <a:gradFill>
                  <a:gsLst>
                    <a:gs pos="1250">
                      <a:srgbClr val="1A1A1A"/>
                    </a:gs>
                    <a:gs pos="100000">
                      <a:srgbClr val="1A1A1A"/>
                    </a:gs>
                  </a:gsLst>
                  <a:lin ang="5400000" scaled="0"/>
                </a:gradFill>
              </a:rPr>
              <a:t>Prepare the HLH</a:t>
            </a:r>
          </a:p>
          <a:p>
            <a:pPr marL="466298" indent="-466298" defTabSz="951304">
              <a:buFontTx/>
              <a:buChar char="-"/>
              <a:defRPr/>
            </a:pPr>
            <a:r>
              <a:rPr lang="en-US" sz="2448" dirty="0">
                <a:gradFill>
                  <a:gsLst>
                    <a:gs pos="1250">
                      <a:srgbClr val="1A1A1A"/>
                    </a:gs>
                    <a:gs pos="100000">
                      <a:srgbClr val="1A1A1A"/>
                    </a:gs>
                  </a:gsLst>
                  <a:lin ang="5400000" scaled="0"/>
                </a:gradFill>
              </a:rPr>
              <a:t>Update all the BMC and firmware to all hosts</a:t>
            </a:r>
          </a:p>
          <a:p>
            <a:pPr marL="466298" indent="-466298" defTabSz="951304">
              <a:buFontTx/>
              <a:buChar char="-"/>
              <a:defRPr/>
            </a:pPr>
            <a:r>
              <a:rPr lang="en-US" sz="2448" dirty="0">
                <a:gradFill>
                  <a:gsLst>
                    <a:gs pos="1250">
                      <a:srgbClr val="1A1A1A"/>
                    </a:gs>
                    <a:gs pos="100000">
                      <a:srgbClr val="1A1A1A"/>
                    </a:gs>
                  </a:gsLst>
                  <a:lin ang="5400000" scaled="0"/>
                </a:gradFill>
              </a:rPr>
              <a:t>Kick off deployment</a:t>
            </a:r>
          </a:p>
        </p:txBody>
      </p:sp>
      <p:sp>
        <p:nvSpPr>
          <p:cNvPr id="6" name="Text Placeholder 2">
            <a:extLst>
              <a:ext uri="{FF2B5EF4-FFF2-40B4-BE49-F238E27FC236}">
                <a16:creationId xmlns:a16="http://schemas.microsoft.com/office/drawing/2014/main" id="{8302E1AF-6030-4E80-AF98-6C713C111FA9}"/>
              </a:ext>
            </a:extLst>
          </p:cNvPr>
          <p:cNvSpPr txBox="1">
            <a:spLocks/>
          </p:cNvSpPr>
          <p:nvPr/>
        </p:nvSpPr>
        <p:spPr>
          <a:xfrm>
            <a:off x="4751329" y="6123334"/>
            <a:ext cx="7384242" cy="7684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448" dirty="0">
                <a:gradFill>
                  <a:gsLst>
                    <a:gs pos="1250">
                      <a:srgbClr val="1A1A1A"/>
                    </a:gs>
                    <a:gs pos="100000">
                      <a:srgbClr val="1A1A1A"/>
                    </a:gs>
                  </a:gsLst>
                  <a:lin ang="5400000" scaled="0"/>
                </a:gradFill>
              </a:rPr>
              <a:t>Microsoft support engineers are ready to help with any unforeseen issues.</a:t>
            </a:r>
          </a:p>
        </p:txBody>
      </p:sp>
      <p:sp>
        <p:nvSpPr>
          <p:cNvPr id="9" name="Text Placeholder 2">
            <a:extLst>
              <a:ext uri="{FF2B5EF4-FFF2-40B4-BE49-F238E27FC236}">
                <a16:creationId xmlns:a16="http://schemas.microsoft.com/office/drawing/2014/main" id="{4398E557-4F75-4F72-ADAE-1D1A0B4A7165}"/>
              </a:ext>
            </a:extLst>
          </p:cNvPr>
          <p:cNvSpPr txBox="1">
            <a:spLocks/>
          </p:cNvSpPr>
          <p:nvPr/>
        </p:nvSpPr>
        <p:spPr>
          <a:xfrm>
            <a:off x="8549871" y="2973547"/>
            <a:ext cx="3570951" cy="28629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buFontTx/>
              <a:buChar char="-"/>
              <a:defRPr/>
            </a:pPr>
            <a:r>
              <a:rPr lang="en-US" sz="2448" dirty="0">
                <a:gradFill>
                  <a:gsLst>
                    <a:gs pos="1250">
                      <a:srgbClr val="1A1A1A"/>
                    </a:gs>
                    <a:gs pos="100000">
                      <a:srgbClr val="1A1A1A"/>
                    </a:gs>
                  </a:gsLst>
                  <a:lin ang="5400000" scaled="0"/>
                </a:gradFill>
              </a:rPr>
              <a:t>Install the latest update</a:t>
            </a:r>
          </a:p>
          <a:p>
            <a:pPr marL="466298" indent="-466298" defTabSz="951304">
              <a:buFontTx/>
              <a:buChar char="-"/>
              <a:defRPr/>
            </a:pPr>
            <a:r>
              <a:rPr lang="en-US" sz="2448" dirty="0">
                <a:gradFill>
                  <a:gsLst>
                    <a:gs pos="1250">
                      <a:srgbClr val="1A1A1A"/>
                    </a:gs>
                    <a:gs pos="100000">
                      <a:srgbClr val="1A1A1A"/>
                    </a:gs>
                  </a:gsLst>
                  <a:lin ang="5400000" scaled="0"/>
                </a:gradFill>
              </a:rPr>
              <a:t>Test Azure Stack Hub post deployment</a:t>
            </a:r>
          </a:p>
          <a:p>
            <a:pPr marL="466298" indent="-466298" defTabSz="951304">
              <a:buFontTx/>
              <a:buChar char="-"/>
              <a:defRPr/>
            </a:pPr>
            <a:r>
              <a:rPr lang="en-US" sz="2448" dirty="0">
                <a:gradFill>
                  <a:gsLst>
                    <a:gs pos="1250">
                      <a:srgbClr val="1A1A1A"/>
                    </a:gs>
                    <a:gs pos="100000">
                      <a:srgbClr val="1A1A1A"/>
                    </a:gs>
                  </a:gsLst>
                  <a:lin ang="5400000" scaled="0"/>
                </a:gradFill>
              </a:rPr>
              <a:t>Register Azure Stack Hub</a:t>
            </a:r>
          </a:p>
          <a:p>
            <a:pPr marL="466298" indent="-466298" defTabSz="951304">
              <a:buFontTx/>
              <a:buChar char="-"/>
              <a:defRPr/>
            </a:pPr>
            <a:r>
              <a:rPr lang="en-US" sz="2448" dirty="0">
                <a:gradFill>
                  <a:gsLst>
                    <a:gs pos="1250">
                      <a:srgbClr val="1A1A1A"/>
                    </a:gs>
                    <a:gs pos="100000">
                      <a:srgbClr val="1A1A1A"/>
                    </a:gs>
                  </a:gsLst>
                  <a:lin ang="5400000" scaled="0"/>
                </a:gradFill>
              </a:rPr>
              <a:t>Hand over the solution to you</a:t>
            </a:r>
          </a:p>
        </p:txBody>
      </p:sp>
      <p:pic>
        <p:nvPicPr>
          <p:cNvPr id="7" name="Picture 6">
            <a:extLst>
              <a:ext uri="{FF2B5EF4-FFF2-40B4-BE49-F238E27FC236}">
                <a16:creationId xmlns:a16="http://schemas.microsoft.com/office/drawing/2014/main" id="{8E68BA6C-56E9-44ED-85CE-C72D7DE3E6FC}"/>
              </a:ext>
            </a:extLst>
          </p:cNvPr>
          <p:cNvPicPr>
            <a:picLocks noChangeAspect="1"/>
          </p:cNvPicPr>
          <p:nvPr/>
        </p:nvPicPr>
        <p:blipFill>
          <a:blip r:embed="rId3"/>
          <a:stretch>
            <a:fillRect/>
          </a:stretch>
        </p:blipFill>
        <p:spPr>
          <a:xfrm>
            <a:off x="-9767" y="-1"/>
            <a:ext cx="4640759" cy="6994525"/>
          </a:xfrm>
          <a:prstGeom prst="rect">
            <a:avLst/>
          </a:prstGeom>
        </p:spPr>
      </p:pic>
    </p:spTree>
    <p:extLst>
      <p:ext uri="{BB962C8B-B14F-4D97-AF65-F5344CB8AC3E}">
        <p14:creationId xmlns:p14="http://schemas.microsoft.com/office/powerpoint/2010/main" val="2946776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505050"/>
                </a:solidFill>
              </a:rPr>
              <a:t>Install Azure Stack Hub – the beginning</a:t>
            </a:r>
          </a:p>
        </p:txBody>
      </p:sp>
      <p:sp>
        <p:nvSpPr>
          <p:cNvPr id="5" name="Text Placeholder 4">
            <a:extLst>
              <a:ext uri="{FF2B5EF4-FFF2-40B4-BE49-F238E27FC236}">
                <a16:creationId xmlns:a16="http://schemas.microsoft.com/office/drawing/2014/main" id="{ABB85022-E020-469A-A66C-0B8C174315D8}"/>
              </a:ext>
            </a:extLst>
          </p:cNvPr>
          <p:cNvSpPr>
            <a:spLocks noGrp="1"/>
          </p:cNvSpPr>
          <p:nvPr>
            <p:ph type="body" sz="quarter" idx="10"/>
          </p:nvPr>
        </p:nvSpPr>
        <p:spPr>
          <a:xfrm>
            <a:off x="274639" y="1685819"/>
            <a:ext cx="11888787" cy="3656386"/>
          </a:xfrm>
        </p:spPr>
        <p:txBody>
          <a:bodyPr vert="horz" wrap="square" lIns="146304" tIns="91440" rIns="146304" bIns="91440" rtlCol="0" anchor="t">
            <a:spAutoFit/>
          </a:bodyPr>
          <a:lstStyle/>
          <a:p>
            <a:pPr marL="291436" indent="-291436">
              <a:lnSpc>
                <a:spcPct val="100000"/>
              </a:lnSpc>
              <a:spcAft>
                <a:spcPts val="1200"/>
              </a:spcAft>
              <a:buFont typeface="Arial" panose="020B0604020202020204" pitchFamily="34" charset="0"/>
              <a:buChar char="•"/>
            </a:pPr>
            <a:r>
              <a:rPr lang="en-US" sz="3200" dirty="0">
                <a:solidFill>
                  <a:schemeClr val="tx1"/>
                </a:solidFill>
              </a:rPr>
              <a:t>The deployment will be started from the DVM</a:t>
            </a:r>
          </a:p>
          <a:p>
            <a:pPr marL="519430" lvl="1" indent="-290830">
              <a:lnSpc>
                <a:spcPct val="100000"/>
              </a:lnSpc>
              <a:spcAft>
                <a:spcPts val="1200"/>
              </a:spcAft>
              <a:buFont typeface="Arial" panose="020B0604020202020204" pitchFamily="34" charset="0"/>
              <a:buChar char="•"/>
            </a:pPr>
            <a:r>
              <a:rPr lang="en-US" sz="2400">
                <a:solidFill>
                  <a:schemeClr val="tx1"/>
                </a:solidFill>
                <a:latin typeface="Segoe UI Light"/>
                <a:cs typeface="Segoe UI Light"/>
              </a:rPr>
              <a:t>MFA is support is available</a:t>
            </a:r>
          </a:p>
          <a:p>
            <a:pPr marL="290830">
              <a:lnSpc>
                <a:spcPct val="100000"/>
              </a:lnSpc>
              <a:spcAft>
                <a:spcPts val="1200"/>
              </a:spcAft>
              <a:buFont typeface="Arial" panose="020B0604020202020204" pitchFamily="34" charset="0"/>
              <a:buChar char="•"/>
            </a:pPr>
            <a:r>
              <a:rPr lang="en-US" sz="4000">
                <a:solidFill>
                  <a:schemeClr val="tx1"/>
                </a:solidFill>
                <a:latin typeface="Segoe UI Light"/>
                <a:cs typeface="Segoe UI Light"/>
              </a:rPr>
              <a:t>The driver package is specified at DVM creation</a:t>
            </a:r>
          </a:p>
          <a:p>
            <a:pPr marL="291436" indent="-291436">
              <a:lnSpc>
                <a:spcPct val="100000"/>
              </a:lnSpc>
              <a:spcAft>
                <a:spcPts val="1200"/>
              </a:spcAft>
              <a:buFont typeface="Arial" panose="020B0604020202020204" pitchFamily="34" charset="0"/>
              <a:buChar char="•"/>
            </a:pPr>
            <a:r>
              <a:rPr lang="en-US" sz="3200" dirty="0">
                <a:solidFill>
                  <a:schemeClr val="tx1"/>
                </a:solidFill>
              </a:rPr>
              <a:t>Different parameters used for ADFS and AAD deployments</a:t>
            </a:r>
          </a:p>
          <a:p>
            <a:pPr marL="291436" indent="-291436">
              <a:lnSpc>
                <a:spcPct val="100000"/>
              </a:lnSpc>
              <a:spcAft>
                <a:spcPts val="1200"/>
              </a:spcAft>
              <a:buFont typeface="Arial" panose="020B0604020202020204" pitchFamily="34" charset="0"/>
              <a:buChar char="•"/>
            </a:pPr>
            <a:r>
              <a:rPr lang="en-US" sz="3200" dirty="0">
                <a:solidFill>
                  <a:schemeClr val="tx1"/>
                </a:solidFill>
              </a:rPr>
              <a:t>Pass configuration using parameters or JSON file</a:t>
            </a:r>
          </a:p>
        </p:txBody>
      </p:sp>
    </p:spTree>
    <p:extLst>
      <p:ext uri="{BB962C8B-B14F-4D97-AF65-F5344CB8AC3E}">
        <p14:creationId xmlns:p14="http://schemas.microsoft.com/office/powerpoint/2010/main" val="15345580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B2BE-1001-43C9-88DB-E90A60B04E11}"/>
              </a:ext>
            </a:extLst>
          </p:cNvPr>
          <p:cNvSpPr>
            <a:spLocks noGrp="1"/>
          </p:cNvSpPr>
          <p:nvPr>
            <p:ph type="title"/>
          </p:nvPr>
        </p:nvSpPr>
        <p:spPr/>
        <p:txBody>
          <a:bodyPr/>
          <a:lstStyle/>
          <a:p>
            <a:r>
              <a:rPr lang="de-DE" dirty="0">
                <a:solidFill>
                  <a:srgbClr val="505050"/>
                </a:solidFill>
              </a:rPr>
              <a:t>Install Azure Stack Hub (AAD) – it‘s PowerShell</a:t>
            </a:r>
          </a:p>
        </p:txBody>
      </p:sp>
      <p:sp>
        <p:nvSpPr>
          <p:cNvPr id="4" name="Content Placeholder 3">
            <a:extLst>
              <a:ext uri="{FF2B5EF4-FFF2-40B4-BE49-F238E27FC236}">
                <a16:creationId xmlns:a16="http://schemas.microsoft.com/office/drawing/2014/main" id="{F1526364-D9E7-443A-A4AE-2E6813BAB609}"/>
              </a:ext>
            </a:extLst>
          </p:cNvPr>
          <p:cNvSpPr>
            <a:spLocks noGrp="1"/>
          </p:cNvSpPr>
          <p:nvPr>
            <p:ph type="body" sz="quarter" idx="10"/>
          </p:nvPr>
        </p:nvSpPr>
        <p:spPr>
          <a:xfrm>
            <a:off x="354765" y="1212849"/>
            <a:ext cx="11726944" cy="5320955"/>
          </a:xfrm>
          <a:solidFill>
            <a:schemeClr val="bg1">
              <a:alpha val="50000"/>
            </a:schemeClr>
          </a:solidFill>
        </p:spPr>
        <p:txBody>
          <a:bodyPr>
            <a:noAutofit/>
          </a:bodyPr>
          <a:lstStyle/>
          <a:p>
            <a:r>
              <a:rPr lang="de-DE" sz="2448" dirty="0">
                <a:solidFill>
                  <a:srgbClr val="0000FF"/>
                </a:solidFill>
              </a:rPr>
              <a:t>InstallAzureStack.ps1</a:t>
            </a:r>
            <a:r>
              <a:rPr lang="de-DE" sz="2448" dirty="0">
                <a:solidFill>
                  <a:prstClr val="black"/>
                </a:solidFill>
              </a:rPr>
              <a:t> `</a:t>
            </a:r>
          </a:p>
          <a:p>
            <a:r>
              <a:rPr lang="de-DE" sz="1800" dirty="0">
                <a:solidFill>
                  <a:srgbClr val="000080"/>
                </a:solidFill>
              </a:rPr>
              <a:t>      -</a:t>
            </a:r>
            <a:r>
              <a:rPr lang="de-DE" sz="1800" dirty="0">
                <a:solidFill>
                  <a:srgbClr val="0000FF"/>
                </a:solidFill>
              </a:rPr>
              <a:t>InfraAzureEnvironment</a:t>
            </a:r>
            <a:r>
              <a:rPr lang="de-DE" sz="1800" dirty="0">
                <a:solidFill>
                  <a:prstClr val="black"/>
                </a:solidFill>
              </a:rPr>
              <a:t> </a:t>
            </a:r>
            <a:r>
              <a:rPr lang="de-DE" sz="1800" dirty="0">
                <a:solidFill>
                  <a:srgbClr val="8B0000"/>
                </a:solidFill>
              </a:rPr>
              <a:t>"AzureCloud"</a:t>
            </a:r>
            <a:r>
              <a:rPr lang="de-DE" sz="1800" dirty="0">
                <a:solidFill>
                  <a:prstClr val="black"/>
                </a:solidFill>
              </a:rPr>
              <a:t> </a:t>
            </a:r>
            <a:r>
              <a:rPr lang="de-DE" sz="1800" dirty="0">
                <a:solidFill>
                  <a:srgbClr val="000080"/>
                </a:solidFill>
              </a:rPr>
              <a:t>-</a:t>
            </a:r>
            <a:r>
              <a:rPr lang="de-DE" sz="1800" dirty="0">
                <a:solidFill>
                  <a:srgbClr val="0000FF"/>
                </a:solidFill>
              </a:rPr>
              <a:t>CompanyName</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a:t>
            </a:r>
            <a:r>
              <a:rPr lang="de-DE" sz="1800" dirty="0">
                <a:solidFill>
                  <a:prstClr val="black"/>
                </a:solidFill>
              </a:rPr>
              <a:t> `</a:t>
            </a:r>
          </a:p>
          <a:p>
            <a:r>
              <a:rPr lang="de-DE" sz="1800" dirty="0">
                <a:solidFill>
                  <a:prstClr val="black"/>
                </a:solidFill>
              </a:rPr>
              <a:t>      -</a:t>
            </a:r>
            <a:r>
              <a:rPr lang="de-DE" sz="1800" dirty="0">
                <a:solidFill>
                  <a:srgbClr val="0000FF"/>
                </a:solidFill>
              </a:rPr>
              <a:t>InfraAzureDirectoryTenantName</a:t>
            </a:r>
            <a:r>
              <a:rPr lang="de-DE" sz="1800" dirty="0">
                <a:solidFill>
                  <a:prstClr val="black"/>
                </a:solidFill>
              </a:rPr>
              <a:t> "</a:t>
            </a:r>
            <a:r>
              <a:rPr lang="de-DE" sz="1800" dirty="0">
                <a:solidFill>
                  <a:srgbClr val="FF4500"/>
                </a:solidFill>
              </a:rPr>
              <a:t>&lt;..&gt;.</a:t>
            </a:r>
            <a:r>
              <a:rPr lang="de-DE" sz="1800" dirty="0">
                <a:solidFill>
                  <a:srgbClr val="8B0000"/>
                </a:solidFill>
              </a:rPr>
              <a:t>onmicrosoft.com"</a:t>
            </a:r>
            <a:r>
              <a:rPr lang="de-DE" sz="1800" dirty="0">
                <a:solidFill>
                  <a:prstClr val="black"/>
                </a:solidFill>
              </a:rPr>
              <a:t> `</a:t>
            </a:r>
          </a:p>
          <a:p>
            <a:r>
              <a:rPr lang="de-DE" sz="1800" dirty="0">
                <a:solidFill>
                  <a:prstClr val="black"/>
                </a:solidFill>
              </a:rPr>
              <a:t>      -</a:t>
            </a:r>
            <a:r>
              <a:rPr lang="de-DE" sz="1800" dirty="0">
                <a:solidFill>
                  <a:srgbClr val="0000FF"/>
                </a:solidFill>
              </a:rPr>
              <a:t>InfraAzureDirectoryTenantAdminCredential</a:t>
            </a:r>
            <a:r>
              <a:rPr lang="de-DE" sz="1800" dirty="0">
                <a:solidFill>
                  <a:prstClr val="black"/>
                </a:solidFill>
              </a:rPr>
              <a:t> </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DomainFQDN</a:t>
            </a:r>
            <a:r>
              <a:rPr lang="de-DE" sz="1800" dirty="0">
                <a:solidFill>
                  <a:prstClr val="black"/>
                </a:solidFill>
              </a:rPr>
              <a:t> </a:t>
            </a:r>
            <a:r>
              <a:rPr lang="de-DE" sz="1800" dirty="0">
                <a:solidFill>
                  <a:srgbClr val="FF4500"/>
                </a:solidFill>
              </a:rPr>
              <a:t>&lt;..&gt;</a:t>
            </a:r>
            <a:r>
              <a:rPr lang="de-DE" sz="1800" dirty="0">
                <a:solidFill>
                  <a:prstClr val="black"/>
                </a:solidFill>
              </a:rPr>
              <a:t> </a:t>
            </a:r>
            <a:r>
              <a:rPr lang="de-DE" sz="1800" dirty="0">
                <a:solidFill>
                  <a:srgbClr val="000080"/>
                </a:solidFill>
              </a:rPr>
              <a:t>-</a:t>
            </a:r>
            <a:r>
              <a:rPr lang="de-DE" sz="1800" dirty="0">
                <a:solidFill>
                  <a:srgbClr val="0000FF"/>
                </a:solidFill>
              </a:rPr>
              <a:t>DomainAdminCredential</a:t>
            </a:r>
            <a:r>
              <a:rPr lang="de-DE" sz="1800" dirty="0">
                <a:solidFill>
                  <a:prstClr val="black"/>
                </a:solidFill>
              </a:rPr>
              <a:t> </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BareMetalCredential</a:t>
            </a:r>
            <a:r>
              <a:rPr lang="de-DE" sz="1800" dirty="0">
                <a:solidFill>
                  <a:prstClr val="black"/>
                </a:solidFill>
              </a:rPr>
              <a:t> </a:t>
            </a:r>
            <a:r>
              <a:rPr lang="de-DE" sz="1800" dirty="0">
                <a:solidFill>
                  <a:srgbClr val="FF4500"/>
                </a:solidFill>
              </a:rPr>
              <a:t>&lt;..&gt;</a:t>
            </a:r>
            <a:r>
              <a:rPr lang="de-DE" sz="1800" dirty="0">
                <a:solidFill>
                  <a:prstClr val="black"/>
                </a:solidFill>
              </a:rPr>
              <a:t> </a:t>
            </a:r>
            <a:r>
              <a:rPr lang="de-DE" sz="1800" dirty="0">
                <a:solidFill>
                  <a:srgbClr val="000080"/>
                </a:solidFill>
              </a:rPr>
              <a:t>-</a:t>
            </a:r>
            <a:r>
              <a:rPr lang="de-DE" sz="1800" dirty="0">
                <a:solidFill>
                  <a:srgbClr val="0000FF"/>
                </a:solidFill>
              </a:rPr>
              <a:t>NamingPrefix</a:t>
            </a:r>
            <a:r>
              <a:rPr lang="de-DE" sz="1800" dirty="0">
                <a:solidFill>
                  <a:prstClr val="black"/>
                </a:solidFill>
              </a:rPr>
              <a:t> </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TimeZone</a:t>
            </a:r>
            <a:r>
              <a:rPr lang="de-DE" sz="1800" dirty="0">
                <a:solidFill>
                  <a:prstClr val="black"/>
                </a:solidFill>
              </a:rPr>
              <a:t> </a:t>
            </a:r>
            <a:r>
              <a:rPr lang="de-DE" sz="1800" dirty="0">
                <a:solidFill>
                  <a:srgbClr val="FF4500"/>
                </a:solidFill>
              </a:rPr>
              <a:t>&lt;..&gt; </a:t>
            </a:r>
            <a:r>
              <a:rPr lang="de-DE" sz="1800" dirty="0">
                <a:solidFill>
                  <a:srgbClr val="000080"/>
                </a:solidFill>
              </a:rPr>
              <a:t>-</a:t>
            </a:r>
            <a:r>
              <a:rPr lang="de-DE" sz="1800" dirty="0">
                <a:solidFill>
                  <a:srgbClr val="0000FF"/>
                </a:solidFill>
              </a:rPr>
              <a:t>TimeServer</a:t>
            </a:r>
            <a:r>
              <a:rPr lang="de-DE" sz="1800" dirty="0">
                <a:solidFill>
                  <a:prstClr val="black"/>
                </a:solidFill>
              </a:rPr>
              <a:t> </a:t>
            </a:r>
            <a:r>
              <a:rPr lang="de-DE" sz="1800" dirty="0">
                <a:solidFill>
                  <a:srgbClr val="FF4500"/>
                </a:solidFill>
              </a:rPr>
              <a:t>&lt;..&gt;</a:t>
            </a:r>
            <a:r>
              <a:rPr lang="de-DE" sz="1800" dirty="0">
                <a:solidFill>
                  <a:prstClr val="black"/>
                </a:solidFill>
              </a:rPr>
              <a:t> </a:t>
            </a:r>
            <a:r>
              <a:rPr lang="de-DE" sz="1800" dirty="0">
                <a:solidFill>
                  <a:srgbClr val="000080"/>
                </a:solidFill>
              </a:rPr>
              <a:t>-</a:t>
            </a:r>
            <a:r>
              <a:rPr lang="de-DE" sz="1800" dirty="0">
                <a:solidFill>
                  <a:srgbClr val="0000FF"/>
                </a:solidFill>
              </a:rPr>
              <a:t>EnvironmentDNS</a:t>
            </a:r>
            <a:r>
              <a:rPr lang="de-DE" sz="1800" dirty="0">
                <a:solidFill>
                  <a:prstClr val="black"/>
                </a:solidFill>
              </a:rPr>
              <a:t> </a:t>
            </a:r>
            <a:r>
              <a:rPr lang="de-DE" sz="1800" dirty="0">
                <a:solidFill>
                  <a:srgbClr val="FF4500"/>
                </a:solidFill>
              </a:rPr>
              <a:t>&lt;..&gt; </a:t>
            </a:r>
            <a:r>
              <a:rPr lang="de-DE" sz="1800" dirty="0">
                <a:solidFill>
                  <a:prstClr val="black"/>
                </a:solidFill>
              </a:rPr>
              <a:t>`</a:t>
            </a:r>
          </a:p>
          <a:p>
            <a:r>
              <a:rPr lang="de-DE" sz="1800" dirty="0">
                <a:solidFill>
                  <a:prstClr val="black"/>
                </a:solidFill>
              </a:rPr>
              <a:t>      </a:t>
            </a:r>
            <a:r>
              <a:rPr lang="de-DE" sz="1800" dirty="0">
                <a:solidFill>
                  <a:srgbClr val="000080"/>
                </a:solidFill>
              </a:rPr>
              <a:t>-</a:t>
            </a:r>
            <a:r>
              <a:rPr lang="de-DE" sz="1800" dirty="0">
                <a:solidFill>
                  <a:srgbClr val="0000FF"/>
                </a:solidFill>
              </a:rPr>
              <a:t>TORSwitchBGPASN</a:t>
            </a:r>
            <a:r>
              <a:rPr lang="de-DE" sz="1800" dirty="0">
                <a:solidFill>
                  <a:prstClr val="black"/>
                </a:solidFill>
              </a:rPr>
              <a:t> </a:t>
            </a:r>
            <a:r>
              <a:rPr lang="de-DE" sz="1800" dirty="0">
                <a:solidFill>
                  <a:srgbClr val="FF4500"/>
                </a:solidFill>
              </a:rPr>
              <a:t>&lt;..&gt;</a:t>
            </a:r>
            <a:r>
              <a:rPr lang="de-DE" sz="1800" dirty="0">
                <a:solidFill>
                  <a:prstClr val="black"/>
                </a:solidFill>
              </a:rPr>
              <a:t> </a:t>
            </a:r>
            <a:r>
              <a:rPr lang="de-DE" sz="1800" dirty="0">
                <a:solidFill>
                  <a:srgbClr val="000080"/>
                </a:solidFill>
              </a:rPr>
              <a:t>-</a:t>
            </a:r>
            <a:r>
              <a:rPr lang="de-DE" sz="1800" dirty="0">
                <a:solidFill>
                  <a:srgbClr val="0000FF"/>
                </a:solidFill>
              </a:rPr>
              <a:t>SoftwareBGPASN</a:t>
            </a:r>
            <a:r>
              <a:rPr lang="de-DE" sz="1800" dirty="0">
                <a:solidFill>
                  <a:prstClr val="black"/>
                </a:solidFill>
              </a:rPr>
              <a:t> </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TORSwitchBGPPeerIP</a:t>
            </a:r>
            <a:r>
              <a:rPr lang="de-DE" sz="1800" dirty="0">
                <a:solidFill>
                  <a:prstClr val="black"/>
                </a:solidFill>
              </a:rPr>
              <a:t> </a:t>
            </a:r>
            <a:r>
              <a:rPr lang="de-DE" sz="1800" dirty="0">
                <a:solidFill>
                  <a:srgbClr val="FF4500"/>
                </a:solidFill>
              </a:rPr>
              <a:t>&lt;..&gt; </a:t>
            </a:r>
            <a:r>
              <a:rPr lang="de-DE" sz="1800" dirty="0">
                <a:solidFill>
                  <a:srgbClr val="000080"/>
                </a:solidFill>
              </a:rPr>
              <a:t>-</a:t>
            </a:r>
            <a:r>
              <a:rPr lang="de-DE" sz="1800" dirty="0">
                <a:solidFill>
                  <a:srgbClr val="0000FF"/>
                </a:solidFill>
              </a:rPr>
              <a:t>InfrastructureNetwork</a:t>
            </a:r>
            <a:r>
              <a:rPr lang="de-DE" sz="1800" dirty="0">
                <a:solidFill>
                  <a:prstClr val="black"/>
                </a:solidFill>
              </a:rPr>
              <a:t> @{Subnet</a:t>
            </a:r>
            <a:r>
              <a:rPr lang="de-DE" sz="1800" dirty="0">
                <a:solidFill>
                  <a:srgbClr val="A9A9A9"/>
                </a:solidFill>
              </a:rPr>
              <a:t>=</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StorageNetwork</a:t>
            </a:r>
            <a:r>
              <a:rPr lang="de-DE" sz="1800" dirty="0">
                <a:solidFill>
                  <a:prstClr val="black"/>
                </a:solidFill>
              </a:rPr>
              <a:t> @{Subnet</a:t>
            </a:r>
            <a:r>
              <a:rPr lang="de-DE" sz="1800" dirty="0">
                <a:solidFill>
                  <a:srgbClr val="A9A9A9"/>
                </a:solidFill>
              </a:rPr>
              <a:t>=</a:t>
            </a:r>
            <a:r>
              <a:rPr lang="de-DE" sz="1800" dirty="0">
                <a:solidFill>
                  <a:srgbClr val="FF4500"/>
                </a:solidFill>
              </a:rPr>
              <a:t>&lt;..&gt;</a:t>
            </a:r>
            <a:r>
              <a:rPr lang="de-DE" sz="1800" dirty="0">
                <a:solidFill>
                  <a:prstClr val="black"/>
                </a:solidFill>
              </a:rPr>
              <a:t>; vlanId</a:t>
            </a:r>
            <a:r>
              <a:rPr lang="de-DE" sz="1800" dirty="0">
                <a:solidFill>
                  <a:srgbClr val="A9A9A9"/>
                </a:solidFill>
              </a:rPr>
              <a:t>=</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InfrastructureExtendedNetwork</a:t>
            </a:r>
            <a:r>
              <a:rPr lang="de-DE" sz="1800" dirty="0">
                <a:solidFill>
                  <a:prstClr val="black"/>
                </a:solidFill>
              </a:rPr>
              <a:t> @{Subnet</a:t>
            </a:r>
            <a:r>
              <a:rPr lang="de-DE" sz="1800" dirty="0">
                <a:solidFill>
                  <a:srgbClr val="A9A9A9"/>
                </a:solidFill>
              </a:rPr>
              <a:t>=</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80"/>
                </a:solidFill>
              </a:rPr>
              <a:t>-</a:t>
            </a:r>
            <a:r>
              <a:rPr lang="de-DE" sz="1800" dirty="0">
                <a:solidFill>
                  <a:srgbClr val="0000FF"/>
                </a:solidFill>
              </a:rPr>
              <a:t>ExternalNetwork</a:t>
            </a:r>
            <a:r>
              <a:rPr lang="de-DE" sz="1800" dirty="0">
                <a:solidFill>
                  <a:prstClr val="black"/>
                </a:solidFill>
              </a:rPr>
              <a:t> @{Subnet</a:t>
            </a:r>
            <a:r>
              <a:rPr lang="de-DE" sz="1800" dirty="0">
                <a:solidFill>
                  <a:srgbClr val="A9A9A9"/>
                </a:solidFill>
              </a:rPr>
              <a:t>=</a:t>
            </a:r>
            <a:r>
              <a:rPr lang="de-DE" sz="1800" dirty="0">
                <a:solidFill>
                  <a:srgbClr val="FF4500"/>
                </a:solidFill>
              </a:rPr>
              <a:t>&lt;..&gt;</a:t>
            </a:r>
            <a:r>
              <a:rPr lang="de-DE" sz="1800" dirty="0">
                <a:solidFill>
                  <a:prstClr val="black"/>
                </a:solidFill>
              </a:rPr>
              <a:t>} </a:t>
            </a:r>
            <a:r>
              <a:rPr lang="de-DE" sz="1800" dirty="0">
                <a:solidFill>
                  <a:srgbClr val="000080"/>
                </a:solidFill>
              </a:rPr>
              <a:t>-</a:t>
            </a:r>
            <a:r>
              <a:rPr lang="de-DE" sz="1800" dirty="0">
                <a:solidFill>
                  <a:srgbClr val="0000FF"/>
                </a:solidFill>
              </a:rPr>
              <a:t>RegionName</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a:t>
            </a:r>
          </a:p>
          <a:p>
            <a:r>
              <a:rPr lang="de-DE" sz="1800" dirty="0">
                <a:solidFill>
                  <a:prstClr val="black"/>
                </a:solidFill>
              </a:rPr>
              <a:t>      </a:t>
            </a:r>
            <a:r>
              <a:rPr lang="en-US" sz="1800" dirty="0">
                <a:solidFill>
                  <a:srgbClr val="0000FF"/>
                </a:solidFill>
              </a:rPr>
              <a:t>-</a:t>
            </a:r>
            <a:r>
              <a:rPr lang="en-US" sz="1800" dirty="0" err="1">
                <a:solidFill>
                  <a:srgbClr val="0000FF"/>
                </a:solidFill>
              </a:rPr>
              <a:t>PhysicalNodes</a:t>
            </a:r>
            <a:r>
              <a:rPr lang="en-US" sz="1800" dirty="0">
                <a:solidFill>
                  <a:srgbClr val="0000FF"/>
                </a:solidFill>
              </a:rPr>
              <a:t> </a:t>
            </a:r>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a:t>
            </a:r>
            <a:r>
              <a:rPr lang="en-US" sz="1800" dirty="0">
                <a:solidFill>
                  <a:srgbClr val="A9A9A9"/>
                </a:solidFill>
              </a:rPr>
              <a:t>,</a:t>
            </a:r>
            <a:endParaRPr lang="en-US" sz="1800" dirty="0">
              <a:solidFill>
                <a:prstClr val="black"/>
              </a:solidFill>
            </a:endParaRPr>
          </a:p>
          <a:p>
            <a:pPr defTabSz="846785">
              <a:tabLst>
                <a:tab pos="2747598" algn="l"/>
              </a:tabLst>
            </a:pPr>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a:solidFill>
                  <a:srgbClr val="A9A9A9"/>
                </a:solidFill>
              </a:rPr>
              <a:t>,</a:t>
            </a:r>
            <a:endParaRPr lang="en-US" sz="1800" dirty="0">
              <a:solidFill>
                <a:prstClr val="black"/>
              </a:solidFill>
            </a:endParaRPr>
          </a:p>
          <a:p>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a:solidFill>
                  <a:srgbClr val="A9A9A9"/>
                </a:solidFill>
              </a:rPr>
              <a:t>,</a:t>
            </a:r>
            <a:endParaRPr lang="en-US" sz="1800" dirty="0">
              <a:solidFill>
                <a:prstClr val="black"/>
              </a:solidFill>
            </a:endParaRPr>
          </a:p>
          <a:p>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 )</a:t>
            </a:r>
          </a:p>
        </p:txBody>
      </p:sp>
    </p:spTree>
    <p:extLst>
      <p:ext uri="{BB962C8B-B14F-4D97-AF65-F5344CB8AC3E}">
        <p14:creationId xmlns:p14="http://schemas.microsoft.com/office/powerpoint/2010/main" val="3576702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39D32C-B8F5-4548-BCEE-7731FB4C512B}"/>
              </a:ext>
            </a:extLst>
          </p:cNvPr>
          <p:cNvSpPr>
            <a:spLocks noGrp="1"/>
          </p:cNvSpPr>
          <p:nvPr>
            <p:ph type="title"/>
          </p:nvPr>
        </p:nvSpPr>
        <p:spPr/>
        <p:txBody>
          <a:bodyPr/>
          <a:lstStyle/>
          <a:p>
            <a:r>
              <a:rPr lang="de-DE" dirty="0">
                <a:solidFill>
                  <a:srgbClr val="505050"/>
                </a:solidFill>
              </a:rPr>
              <a:t>Install Azure Stack Hub (with ADFS)</a:t>
            </a:r>
          </a:p>
        </p:txBody>
      </p:sp>
      <p:sp>
        <p:nvSpPr>
          <p:cNvPr id="6" name="Text Placeholder 5">
            <a:extLst>
              <a:ext uri="{FF2B5EF4-FFF2-40B4-BE49-F238E27FC236}">
                <a16:creationId xmlns:a16="http://schemas.microsoft.com/office/drawing/2014/main" id="{A2E759C5-8844-4885-BDDD-8102ED3C021D}"/>
              </a:ext>
            </a:extLst>
          </p:cNvPr>
          <p:cNvSpPr>
            <a:spLocks noGrp="1"/>
          </p:cNvSpPr>
          <p:nvPr>
            <p:ph type="body" sz="quarter" idx="10"/>
          </p:nvPr>
        </p:nvSpPr>
        <p:spPr>
          <a:xfrm>
            <a:off x="353837" y="1212849"/>
            <a:ext cx="11728800" cy="5599033"/>
          </a:xfrm>
        </p:spPr>
        <p:txBody>
          <a:bodyPr/>
          <a:lstStyle/>
          <a:p>
            <a:r>
              <a:rPr lang="de-DE" sz="2448" dirty="0">
                <a:solidFill>
                  <a:srgbClr val="0000FF"/>
                </a:solidFill>
              </a:rPr>
              <a:t>InstallAzureStack.ps1</a:t>
            </a:r>
            <a:r>
              <a:rPr lang="de-DE" sz="2448" dirty="0">
                <a:solidFill>
                  <a:prstClr val="black"/>
                </a:solidFill>
              </a:rPr>
              <a:t> `</a:t>
            </a:r>
          </a:p>
          <a:p>
            <a:r>
              <a:rPr lang="de-DE" sz="1800" dirty="0">
                <a:solidFill>
                  <a:srgbClr val="0000FF"/>
                </a:solidFill>
              </a:rPr>
              <a:t>      -DomainAdminCredential </a:t>
            </a:r>
            <a:r>
              <a:rPr lang="de-DE" sz="1800" dirty="0">
                <a:solidFill>
                  <a:srgbClr val="FF4500"/>
                </a:solidFill>
              </a:rPr>
              <a:t>$domainCred</a:t>
            </a:r>
            <a:r>
              <a:rPr lang="de-DE" sz="1800" dirty="0">
                <a:solidFill>
                  <a:prstClr val="black"/>
                </a:solidFill>
              </a:rPr>
              <a:t> `</a:t>
            </a:r>
          </a:p>
          <a:p>
            <a:r>
              <a:rPr lang="de-DE" sz="1800" dirty="0">
                <a:solidFill>
                  <a:prstClr val="black"/>
                </a:solidFill>
              </a:rPr>
              <a:t>      </a:t>
            </a:r>
            <a:r>
              <a:rPr lang="de-DE" sz="1800" dirty="0">
                <a:solidFill>
                  <a:srgbClr val="0000FF"/>
                </a:solidFill>
              </a:rPr>
              <a:t>-BMCCredential </a:t>
            </a:r>
            <a:r>
              <a:rPr lang="de-DE" sz="1800" dirty="0">
                <a:solidFill>
                  <a:srgbClr val="FF4500"/>
                </a:solidFill>
              </a:rPr>
              <a:t>$bmcCred</a:t>
            </a:r>
            <a:r>
              <a:rPr lang="de-DE" sz="1800" dirty="0">
                <a:solidFill>
                  <a:prstClr val="black"/>
                </a:solidFill>
              </a:rPr>
              <a:t> `</a:t>
            </a:r>
          </a:p>
          <a:p>
            <a:r>
              <a:rPr lang="de-DE" sz="1800" dirty="0">
                <a:solidFill>
                  <a:prstClr val="black"/>
                </a:solidFill>
              </a:rPr>
              <a:t>      </a:t>
            </a:r>
            <a:r>
              <a:rPr lang="de-DE" sz="1800" dirty="0">
                <a:solidFill>
                  <a:srgbClr val="0000FF"/>
                </a:solidFill>
              </a:rPr>
              <a:t>-CompanyName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srgbClr val="0000FF"/>
                </a:solidFill>
              </a:rPr>
              <a:t>-RegionName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a:t>
            </a:r>
          </a:p>
          <a:p>
            <a:r>
              <a:rPr lang="de-DE" sz="1800" dirty="0">
                <a:solidFill>
                  <a:prstClr val="black"/>
                </a:solidFill>
              </a:rPr>
              <a:t>      </a:t>
            </a:r>
            <a:r>
              <a:rPr lang="de-DE" sz="1800" dirty="0">
                <a:solidFill>
                  <a:srgbClr val="0000FF"/>
                </a:solidFill>
              </a:rPr>
              <a:t>-ExternalDomainFQDN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    </a:t>
            </a:r>
          </a:p>
          <a:p>
            <a:r>
              <a:rPr lang="de-DE" sz="1800" dirty="0">
                <a:solidFill>
                  <a:prstClr val="black"/>
                </a:solidFill>
              </a:rPr>
              <a:t>      </a:t>
            </a:r>
            <a:r>
              <a:rPr lang="de-DE" sz="1800" dirty="0">
                <a:solidFill>
                  <a:srgbClr val="0000FF"/>
                </a:solidFill>
              </a:rPr>
              <a:t>-DomainFQDN</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srgbClr val="0000FF"/>
                </a:solidFill>
              </a:rPr>
              <a:t>-DNSForwarder</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a:t>
            </a:r>
            <a:r>
              <a:rPr lang="de-DE" sz="1800" dirty="0">
                <a:solidFill>
                  <a:srgbClr val="A9A9A9"/>
                </a:solidFill>
              </a:rPr>
              <a:t>,</a:t>
            </a:r>
            <a:r>
              <a:rPr lang="de-DE" sz="1800" dirty="0">
                <a:solidFill>
                  <a:srgbClr val="8B0000"/>
                </a:solidFill>
              </a:rPr>
              <a:t> "</a:t>
            </a:r>
            <a:r>
              <a:rPr lang="de-DE" sz="1800" dirty="0">
                <a:solidFill>
                  <a:srgbClr val="FF4500"/>
                </a:solidFill>
              </a:rPr>
              <a:t>&lt;..&gt;</a:t>
            </a:r>
            <a:r>
              <a:rPr lang="de-DE" sz="1800" dirty="0">
                <a:solidFill>
                  <a:srgbClr val="8B0000"/>
                </a:solidFill>
              </a:rPr>
              <a:t>"</a:t>
            </a:r>
            <a:r>
              <a:rPr lang="de-DE" sz="1800" dirty="0">
                <a:solidFill>
                  <a:prstClr val="black"/>
                </a:solidFill>
              </a:rPr>
              <a:t>) `</a:t>
            </a:r>
          </a:p>
          <a:p>
            <a:r>
              <a:rPr lang="de-DE" sz="1800" dirty="0">
                <a:solidFill>
                  <a:prstClr val="black"/>
                </a:solidFill>
              </a:rPr>
              <a:t>      </a:t>
            </a:r>
            <a:r>
              <a:rPr lang="de-DE" sz="1800" dirty="0">
                <a:solidFill>
                  <a:srgbClr val="0000FF"/>
                </a:solidFill>
              </a:rPr>
              <a:t>-TimeServer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srgbClr val="0000FF"/>
                </a:solidFill>
              </a:rPr>
              <a:t>-TORSwitchBGPASN </a:t>
            </a:r>
            <a:r>
              <a:rPr lang="de-DE" sz="1800" dirty="0">
                <a:solidFill>
                  <a:srgbClr val="FF4500"/>
                </a:solidFill>
              </a:rPr>
              <a:t>&lt;..&gt;</a:t>
            </a:r>
            <a:r>
              <a:rPr lang="de-DE" sz="1800" dirty="0">
                <a:solidFill>
                  <a:prstClr val="black"/>
                </a:solidFill>
              </a:rPr>
              <a:t> `</a:t>
            </a:r>
          </a:p>
          <a:p>
            <a:r>
              <a:rPr lang="de-DE" sz="1800" dirty="0">
                <a:solidFill>
                  <a:prstClr val="black"/>
                </a:solidFill>
              </a:rPr>
              <a:t>      </a:t>
            </a:r>
            <a:r>
              <a:rPr lang="de-DE" sz="1800" dirty="0">
                <a:solidFill>
                  <a:srgbClr val="0000FF"/>
                </a:solidFill>
              </a:rPr>
              <a:t>-SoftwareBGPASN </a:t>
            </a:r>
            <a:r>
              <a:rPr lang="de-DE" sz="1800" dirty="0">
                <a:solidFill>
                  <a:srgbClr val="FF4500"/>
                </a:solidFill>
              </a:rPr>
              <a:t>&lt;..&gt;</a:t>
            </a:r>
            <a:r>
              <a:rPr lang="de-DE" sz="1800" dirty="0">
                <a:solidFill>
                  <a:prstClr val="black"/>
                </a:solidFill>
              </a:rPr>
              <a:t> </a:t>
            </a:r>
            <a:r>
              <a:rPr lang="de-DE" sz="1800" dirty="0">
                <a:solidFill>
                  <a:srgbClr val="0000FF"/>
                </a:solidFill>
              </a:rPr>
              <a:t>-TORSwitchBGPPeerIP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a:t>
            </a:r>
          </a:p>
          <a:p>
            <a:r>
              <a:rPr lang="de-DE" sz="1800" dirty="0">
                <a:solidFill>
                  <a:srgbClr val="0000FF"/>
                </a:solidFill>
              </a:rPr>
              <a:t>      -StorageNetwork </a:t>
            </a:r>
            <a:r>
              <a:rPr lang="de-DE" sz="1800" dirty="0">
                <a:solidFill>
                  <a:prstClr val="black"/>
                </a:solidFill>
              </a:rPr>
              <a:t>@{ Subnet </a:t>
            </a:r>
            <a:r>
              <a:rPr lang="de-DE" sz="1800" dirty="0">
                <a:solidFill>
                  <a:srgbClr val="A9A9A9"/>
                </a:solidFill>
              </a:rPr>
              <a:t>=</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a:t>
            </a:r>
            <a:r>
              <a:rPr lang="de-DE" sz="1800" dirty="0">
                <a:solidFill>
                  <a:prstClr val="black"/>
                </a:solidFill>
              </a:rPr>
              <a:t>; VlanId </a:t>
            </a:r>
            <a:r>
              <a:rPr lang="de-DE" sz="1800" dirty="0">
                <a:solidFill>
                  <a:srgbClr val="A9A9A9"/>
                </a:solidFill>
              </a:rPr>
              <a:t>=</a:t>
            </a:r>
            <a:r>
              <a:rPr lang="de-DE" sz="1800" dirty="0">
                <a:solidFill>
                  <a:prstClr val="black"/>
                </a:solidFill>
              </a:rPr>
              <a:t> </a:t>
            </a:r>
            <a:r>
              <a:rPr lang="de-DE" sz="1800" dirty="0">
                <a:solidFill>
                  <a:srgbClr val="800080"/>
                </a:solidFill>
              </a:rPr>
              <a:t>1</a:t>
            </a:r>
            <a:r>
              <a:rPr lang="de-DE" sz="1800" dirty="0">
                <a:solidFill>
                  <a:prstClr val="black"/>
                </a:solidFill>
              </a:rPr>
              <a:t> } `</a:t>
            </a:r>
          </a:p>
          <a:p>
            <a:r>
              <a:rPr lang="de-DE" sz="1800" dirty="0">
                <a:solidFill>
                  <a:srgbClr val="0000FF"/>
                </a:solidFill>
              </a:rPr>
              <a:t>      -InfrastructureNetwork </a:t>
            </a:r>
            <a:r>
              <a:rPr lang="de-DE" sz="1800" dirty="0">
                <a:solidFill>
                  <a:prstClr val="black"/>
                </a:solidFill>
              </a:rPr>
              <a:t>@{ Subnet </a:t>
            </a:r>
            <a:r>
              <a:rPr lang="de-DE" sz="1800" dirty="0">
                <a:solidFill>
                  <a:srgbClr val="A9A9A9"/>
                </a:solidFill>
              </a:rPr>
              <a:t>=</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 `</a:t>
            </a:r>
          </a:p>
          <a:p>
            <a:r>
              <a:rPr lang="de-DE" sz="1800" dirty="0">
                <a:solidFill>
                  <a:srgbClr val="0000FF"/>
                </a:solidFill>
              </a:rPr>
              <a:t>      -ExternalNetwork </a:t>
            </a:r>
            <a:r>
              <a:rPr lang="de-DE" sz="1800" dirty="0">
                <a:solidFill>
                  <a:prstClr val="black"/>
                </a:solidFill>
              </a:rPr>
              <a:t>@{ Subnet </a:t>
            </a:r>
            <a:r>
              <a:rPr lang="de-DE" sz="1800" dirty="0">
                <a:solidFill>
                  <a:srgbClr val="A9A9A9"/>
                </a:solidFill>
              </a:rPr>
              <a:t>=</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 `</a:t>
            </a:r>
          </a:p>
          <a:p>
            <a:r>
              <a:rPr lang="de-DE" sz="1800" dirty="0">
                <a:solidFill>
                  <a:srgbClr val="0000FF"/>
                </a:solidFill>
              </a:rPr>
              <a:t>      -InfrastructureExtendedNetwork </a:t>
            </a:r>
            <a:r>
              <a:rPr lang="de-DE" sz="1800" dirty="0">
                <a:solidFill>
                  <a:prstClr val="black"/>
                </a:solidFill>
              </a:rPr>
              <a:t>@{ Subnet </a:t>
            </a:r>
            <a:r>
              <a:rPr lang="de-DE" sz="1800" dirty="0">
                <a:solidFill>
                  <a:srgbClr val="A9A9A9"/>
                </a:solidFill>
              </a:rPr>
              <a:t>=</a:t>
            </a:r>
            <a:r>
              <a:rPr lang="de-DE" sz="1800" dirty="0">
                <a:solidFill>
                  <a:prstClr val="black"/>
                </a:solidFill>
              </a:rPr>
              <a:t> </a:t>
            </a:r>
            <a:r>
              <a:rPr lang="de-DE" sz="1800" dirty="0">
                <a:solidFill>
                  <a:srgbClr val="8B0000"/>
                </a:solidFill>
              </a:rPr>
              <a:t>"</a:t>
            </a:r>
            <a:r>
              <a:rPr lang="de-DE" sz="1800" dirty="0">
                <a:solidFill>
                  <a:srgbClr val="FF4500"/>
                </a:solidFill>
              </a:rPr>
              <a:t>&lt;..&gt;</a:t>
            </a:r>
            <a:r>
              <a:rPr lang="de-DE" sz="1800" dirty="0">
                <a:solidFill>
                  <a:srgbClr val="8B0000"/>
                </a:solidFill>
              </a:rPr>
              <a:t>" </a:t>
            </a:r>
            <a:r>
              <a:rPr lang="de-DE" sz="1800" dirty="0">
                <a:solidFill>
                  <a:prstClr val="black"/>
                </a:solidFill>
              </a:rPr>
              <a:t>} `</a:t>
            </a:r>
          </a:p>
          <a:p>
            <a:r>
              <a:rPr lang="en-US" sz="1800" dirty="0">
                <a:solidFill>
                  <a:srgbClr val="0000FF"/>
                </a:solidFill>
              </a:rPr>
              <a:t>      -</a:t>
            </a:r>
            <a:r>
              <a:rPr lang="en-US" sz="1800" dirty="0" err="1">
                <a:solidFill>
                  <a:srgbClr val="0000FF"/>
                </a:solidFill>
              </a:rPr>
              <a:t>PhysicalNodes</a:t>
            </a:r>
            <a:r>
              <a:rPr lang="en-US" sz="1800" dirty="0">
                <a:solidFill>
                  <a:srgbClr val="0000FF"/>
                </a:solidFill>
              </a:rPr>
              <a:t> </a:t>
            </a:r>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a:t>
            </a:r>
            <a:r>
              <a:rPr lang="en-US" sz="1800" dirty="0">
                <a:solidFill>
                  <a:srgbClr val="A9A9A9"/>
                </a:solidFill>
              </a:rPr>
              <a:t>,</a:t>
            </a:r>
            <a:endParaRPr lang="en-US" sz="1800" dirty="0">
              <a:solidFill>
                <a:prstClr val="black"/>
              </a:solidFill>
            </a:endParaRPr>
          </a:p>
          <a:p>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a:solidFill>
                  <a:srgbClr val="A9A9A9"/>
                </a:solidFill>
              </a:rPr>
              <a:t>,</a:t>
            </a:r>
            <a:endParaRPr lang="en-US" sz="1800" dirty="0">
              <a:solidFill>
                <a:prstClr val="black"/>
              </a:solidFill>
            </a:endParaRPr>
          </a:p>
          <a:p>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a:solidFill>
                  <a:srgbClr val="A9A9A9"/>
                </a:solidFill>
              </a:rPr>
              <a:t>,</a:t>
            </a:r>
            <a:endParaRPr lang="en-US" sz="1800" dirty="0">
              <a:solidFill>
                <a:prstClr val="black"/>
              </a:solidFill>
            </a:endParaRPr>
          </a:p>
          <a:p>
            <a:r>
              <a:rPr lang="en-US" sz="1800" dirty="0">
                <a:solidFill>
                  <a:prstClr val="black"/>
                </a:solidFill>
              </a:rPr>
              <a:t>                        @{ Name</a:t>
            </a:r>
            <a:r>
              <a:rPr lang="en-US" sz="1800" dirty="0">
                <a:solidFill>
                  <a:srgbClr val="A9A9A9"/>
                </a:solidFill>
              </a:rPr>
              <a:t>=</a:t>
            </a:r>
            <a:r>
              <a:rPr lang="en-US" sz="1800" dirty="0">
                <a:solidFill>
                  <a:srgbClr val="8B0000"/>
                </a:solidFill>
              </a:rPr>
              <a:t>".."</a:t>
            </a:r>
            <a:r>
              <a:rPr lang="en-US" sz="1800" dirty="0">
                <a:solidFill>
                  <a:prstClr val="black"/>
                </a:solidFill>
              </a:rPr>
              <a:t>; </a:t>
            </a:r>
            <a:r>
              <a:rPr lang="en-US" sz="1800" dirty="0" err="1">
                <a:solidFill>
                  <a:prstClr val="black"/>
                </a:solidFill>
              </a:rPr>
              <a:t>BMCIPAddress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a:t>
            </a:r>
            <a:r>
              <a:rPr lang="en-US" sz="1800" dirty="0" err="1">
                <a:solidFill>
                  <a:prstClr val="black"/>
                </a:solidFill>
              </a:rPr>
              <a:t>MACAddress</a:t>
            </a:r>
            <a:r>
              <a:rPr lang="en-US" sz="1800" dirty="0">
                <a:solidFill>
                  <a:srgbClr val="A9A9A9"/>
                </a:solidFill>
              </a:rPr>
              <a:t>=</a:t>
            </a:r>
            <a:r>
              <a:rPr lang="de-DE" sz="1800" dirty="0">
                <a:solidFill>
                  <a:srgbClr val="8B0000"/>
                </a:solidFill>
              </a:rPr>
              <a:t>"</a:t>
            </a:r>
            <a:r>
              <a:rPr lang="de-DE" sz="1800" dirty="0">
                <a:solidFill>
                  <a:srgbClr val="FF4500"/>
                </a:solidFill>
              </a:rPr>
              <a:t>&lt;..&gt;</a:t>
            </a:r>
            <a:r>
              <a:rPr lang="de-DE" sz="1800" dirty="0">
                <a:solidFill>
                  <a:srgbClr val="8B0000"/>
                </a:solidFill>
              </a:rPr>
              <a:t>"</a:t>
            </a:r>
            <a:r>
              <a:rPr lang="en-US" sz="1800" dirty="0">
                <a:solidFill>
                  <a:prstClr val="black"/>
                </a:solidFill>
              </a:rPr>
              <a:t> } ) `</a:t>
            </a:r>
          </a:p>
          <a:p>
            <a:r>
              <a:rPr lang="de-DE" sz="1800" dirty="0">
                <a:solidFill>
                  <a:prstClr val="black"/>
                </a:solidFill>
              </a:rPr>
              <a:t>      </a:t>
            </a:r>
            <a:r>
              <a:rPr lang="de-DE" sz="1800" dirty="0">
                <a:solidFill>
                  <a:srgbClr val="0000FF"/>
                </a:solidFill>
              </a:rPr>
              <a:t>-UseADFS</a:t>
            </a:r>
            <a:r>
              <a:rPr lang="de-DE" sz="1800" dirty="0">
                <a:solidFill>
                  <a:prstClr val="black"/>
                </a:solidFill>
              </a:rPr>
              <a:t>  </a:t>
            </a:r>
          </a:p>
        </p:txBody>
      </p:sp>
    </p:spTree>
    <p:extLst>
      <p:ext uri="{BB962C8B-B14F-4D97-AF65-F5344CB8AC3E}">
        <p14:creationId xmlns:p14="http://schemas.microsoft.com/office/powerpoint/2010/main" val="34463596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6AD4-34B6-43D7-809C-075D39C8D4E2}"/>
              </a:ext>
            </a:extLst>
          </p:cNvPr>
          <p:cNvSpPr>
            <a:spLocks noGrp="1"/>
          </p:cNvSpPr>
          <p:nvPr>
            <p:ph type="title"/>
          </p:nvPr>
        </p:nvSpPr>
        <p:spPr/>
        <p:txBody>
          <a:bodyPr/>
          <a:lstStyle/>
          <a:p>
            <a:r>
              <a:rPr lang="de-DE" dirty="0">
                <a:solidFill>
                  <a:srgbClr val="505050"/>
                </a:solidFill>
              </a:rPr>
              <a:t>Install Azure Stack Hub - Parameters</a:t>
            </a:r>
          </a:p>
        </p:txBody>
      </p:sp>
      <p:graphicFrame>
        <p:nvGraphicFramePr>
          <p:cNvPr id="10" name="Content Placeholder 9">
            <a:extLst>
              <a:ext uri="{FF2B5EF4-FFF2-40B4-BE49-F238E27FC236}">
                <a16:creationId xmlns:a16="http://schemas.microsoft.com/office/drawing/2014/main" id="{D7CDA3FD-AC96-44C2-956A-52518B7F1B43}"/>
              </a:ext>
            </a:extLst>
          </p:cNvPr>
          <p:cNvGraphicFramePr>
            <a:graphicFrameLocks noGrp="1"/>
          </p:cNvGraphicFramePr>
          <p:nvPr>
            <p:ph sz="half" idx="4294967295"/>
            <p:extLst>
              <p:ext uri="{D42A27DB-BD31-4B8C-83A1-F6EECF244321}">
                <p14:modId xmlns:p14="http://schemas.microsoft.com/office/powerpoint/2010/main" val="3850389665"/>
              </p:ext>
            </p:extLst>
          </p:nvPr>
        </p:nvGraphicFramePr>
        <p:xfrm>
          <a:off x="441621" y="1432670"/>
          <a:ext cx="5231591" cy="3964711"/>
        </p:xfrm>
        <a:graphic>
          <a:graphicData uri="http://schemas.openxmlformats.org/drawingml/2006/table">
            <a:tbl>
              <a:tblPr firstRow="1" bandRow="1">
                <a:tableStyleId>{5C22544A-7EE6-4342-B048-85BDC9FD1C3A}</a:tableStyleId>
              </a:tblPr>
              <a:tblGrid>
                <a:gridCol w="3022485">
                  <a:extLst>
                    <a:ext uri="{9D8B030D-6E8A-4147-A177-3AD203B41FA5}">
                      <a16:colId xmlns:a16="http://schemas.microsoft.com/office/drawing/2014/main" val="1247611563"/>
                    </a:ext>
                  </a:extLst>
                </a:gridCol>
                <a:gridCol w="2209106">
                  <a:extLst>
                    <a:ext uri="{9D8B030D-6E8A-4147-A177-3AD203B41FA5}">
                      <a16:colId xmlns:a16="http://schemas.microsoft.com/office/drawing/2014/main" val="2952811673"/>
                    </a:ext>
                  </a:extLst>
                </a:gridCol>
              </a:tblGrid>
              <a:tr h="279781">
                <a:tc>
                  <a:txBody>
                    <a:bodyPr/>
                    <a:lstStyle/>
                    <a:p>
                      <a:r>
                        <a:rPr lang="en-US" sz="1600" noProof="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600" noProof="0" dirty="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69283880"/>
                  </a:ext>
                </a:extLst>
              </a:tr>
              <a:tr h="279047">
                <a:tc>
                  <a:txBody>
                    <a:bodyPr/>
                    <a:lstStyle/>
                    <a:p>
                      <a:r>
                        <a:rPr lang="en-US" sz="1200" noProof="0" dirty="0" err="1">
                          <a:latin typeface="+mn-lt"/>
                        </a:rPr>
                        <a:t>InfraAzureEnvironment</a:t>
                      </a:r>
                      <a:endParaRPr lang="en-US" sz="1200" noProof="0" dirty="0">
                        <a:latin typeface="+mn-lt"/>
                      </a:endParaRP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Azure environment (AAD only)</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01480904"/>
                  </a:ext>
                </a:extLst>
              </a:tr>
              <a:tr h="279047">
                <a:tc>
                  <a:txBody>
                    <a:bodyPr/>
                    <a:lstStyle/>
                    <a:p>
                      <a:r>
                        <a:rPr lang="en-US" sz="1200" noProof="0" dirty="0" err="1">
                          <a:latin typeface="+mn-lt"/>
                        </a:rPr>
                        <a:t>InfraAzureDirectoryTenantName</a:t>
                      </a:r>
                      <a:endParaRPr lang="en-US" sz="1200" noProof="0" dirty="0">
                        <a:latin typeface="+mn-lt"/>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Tenant name (AAD only)</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1075197"/>
                  </a:ext>
                </a:extLst>
              </a:tr>
              <a:tr h="279047">
                <a:tc>
                  <a:txBody>
                    <a:bodyPr/>
                    <a:lstStyle/>
                    <a:p>
                      <a:r>
                        <a:rPr lang="en-US" sz="1200" noProof="0" dirty="0" err="1">
                          <a:latin typeface="+mn-lt"/>
                        </a:rPr>
                        <a:t>InfraAzureDirectoryTenantAdminCredential</a:t>
                      </a:r>
                      <a:endParaRPr lang="en-US" sz="1200" noProof="0" dirty="0">
                        <a:latin typeface="+mn-lt"/>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Tenant credentials (AAD only)</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52967774"/>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CompanyName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Company name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39436510"/>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DomainFQDN</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Internal resource domain</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45974293"/>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DomainAdminCredential</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Admin credentials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58260924"/>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BMCCredential</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BMC credentials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1092715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NamingPrefix*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VM prefix</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0295243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TimeServer*</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Reliable time source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2926041"/>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UseADFS*</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Using ADFS instead of AAD</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58971316"/>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latin typeface="+mn-lt"/>
                          <a:ea typeface="+mn-ea"/>
                          <a:cs typeface="+mn-cs"/>
                        </a:rPr>
                        <a:t>ExternalDomainFQDN</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DNS zone for all endpoints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094968135"/>
                  </a:ext>
                </a:extLst>
              </a:tr>
              <a:tr h="279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err="1">
                          <a:solidFill>
                            <a:schemeClr val="dk1"/>
                          </a:solidFill>
                          <a:latin typeface="+mn-lt"/>
                          <a:ea typeface="+mn-ea"/>
                          <a:cs typeface="+mn-cs"/>
                        </a:rPr>
                        <a:t>DNSForwarder</a:t>
                      </a:r>
                      <a:endParaRPr lang="en-US" sz="1200" kern="1200" noProof="0" dirty="0">
                        <a:solidFill>
                          <a:schemeClr val="dk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200" noProof="0" dirty="0">
                          <a:latin typeface="+mn-lt"/>
                        </a:rPr>
                        <a:t>Existing DNS servers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13213379"/>
                  </a:ext>
                </a:extLst>
              </a:tr>
              <a:tr h="279047">
                <a:tc>
                  <a:txBody>
                    <a:bodyPr/>
                    <a:lstStyle/>
                    <a:p>
                      <a:pPr marL="0" algn="l" defTabSz="932742" rtl="0" eaLnBrk="1" latinLnBrk="0" hangingPunct="1"/>
                      <a:r>
                        <a:rPr lang="en-US" sz="1200" kern="1200" noProof="0" dirty="0" err="1">
                          <a:solidFill>
                            <a:schemeClr val="tx1"/>
                          </a:solidFill>
                          <a:latin typeface="+mn-lt"/>
                          <a:ea typeface="+mn-ea"/>
                          <a:cs typeface="+mn-cs"/>
                        </a:rPr>
                        <a:t>EnvironmentDNS</a:t>
                      </a:r>
                      <a:endParaRPr lang="en-US" sz="1200" kern="1200" noProof="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External DNS servers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14402017"/>
                  </a:ext>
                </a:extLst>
              </a:tr>
            </a:tbl>
          </a:graphicData>
        </a:graphic>
      </p:graphicFrame>
      <p:graphicFrame>
        <p:nvGraphicFramePr>
          <p:cNvPr id="11" name="Content Placeholder 10">
            <a:extLst>
              <a:ext uri="{FF2B5EF4-FFF2-40B4-BE49-F238E27FC236}">
                <a16:creationId xmlns:a16="http://schemas.microsoft.com/office/drawing/2014/main" id="{F6B17247-C656-4AA6-90BD-E8838ECAF69A}"/>
              </a:ext>
            </a:extLst>
          </p:cNvPr>
          <p:cNvGraphicFramePr>
            <a:graphicFrameLocks noGrp="1"/>
          </p:cNvGraphicFramePr>
          <p:nvPr>
            <p:ph sz="quarter" idx="4294967295"/>
            <p:extLst>
              <p:ext uri="{D42A27DB-BD31-4B8C-83A1-F6EECF244321}">
                <p14:modId xmlns:p14="http://schemas.microsoft.com/office/powerpoint/2010/main" val="1119103184"/>
              </p:ext>
            </p:extLst>
          </p:nvPr>
        </p:nvGraphicFramePr>
        <p:xfrm>
          <a:off x="6154995" y="1432670"/>
          <a:ext cx="5449452" cy="3873711"/>
        </p:xfrm>
        <a:graphic>
          <a:graphicData uri="http://schemas.openxmlformats.org/drawingml/2006/table">
            <a:tbl>
              <a:tblPr firstRow="1" bandRow="1">
                <a:tableStyleId>{5C22544A-7EE6-4342-B048-85BDC9FD1C3A}</a:tableStyleId>
              </a:tblPr>
              <a:tblGrid>
                <a:gridCol w="2271792">
                  <a:extLst>
                    <a:ext uri="{9D8B030D-6E8A-4147-A177-3AD203B41FA5}">
                      <a16:colId xmlns:a16="http://schemas.microsoft.com/office/drawing/2014/main" val="1855071078"/>
                    </a:ext>
                  </a:extLst>
                </a:gridCol>
                <a:gridCol w="3177660">
                  <a:extLst>
                    <a:ext uri="{9D8B030D-6E8A-4147-A177-3AD203B41FA5}">
                      <a16:colId xmlns:a16="http://schemas.microsoft.com/office/drawing/2014/main" val="815662924"/>
                    </a:ext>
                  </a:extLst>
                </a:gridCol>
              </a:tblGrid>
              <a:tr h="279781">
                <a:tc>
                  <a:txBody>
                    <a:bodyPr/>
                    <a:lstStyle/>
                    <a:p>
                      <a:r>
                        <a:rPr lang="en-US" sz="1600" noProof="0" dirty="0"/>
                        <a:t>Parameter</a:t>
                      </a: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600" noProof="0"/>
                        <a:t>Description</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57305565"/>
                  </a:ext>
                </a:extLst>
              </a:tr>
              <a:tr h="279781">
                <a:tc>
                  <a:txBody>
                    <a:bodyPr/>
                    <a:lstStyle/>
                    <a:p>
                      <a:pPr marL="0" algn="l" defTabSz="932742" rtl="0" eaLnBrk="1" latinLnBrk="0" hangingPunct="1"/>
                      <a:r>
                        <a:rPr lang="en-US" sz="1200" kern="1200" noProof="0" dirty="0" err="1">
                          <a:solidFill>
                            <a:schemeClr val="tx1"/>
                          </a:solidFill>
                          <a:latin typeface="+mn-lt"/>
                          <a:ea typeface="+mn-ea"/>
                          <a:cs typeface="+mn-cs"/>
                        </a:rPr>
                        <a:t>TORSwitchBGPASN</a:t>
                      </a:r>
                      <a:endParaRPr lang="en-US" sz="1200" kern="1200" noProof="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ASN for TOR switch BGP</a:t>
                      </a:r>
                    </a:p>
                  </a:txBody>
                  <a:tcPr marL="93260" marR="93260" marT="46630" marB="46630">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09034341"/>
                  </a:ext>
                </a:extLst>
              </a:tr>
              <a:tr h="279781">
                <a:tc>
                  <a:txBody>
                    <a:bodyPr/>
                    <a:lstStyle/>
                    <a:p>
                      <a:pPr marL="0" algn="l" defTabSz="932742" rtl="0" eaLnBrk="1" latinLnBrk="0" hangingPunct="1"/>
                      <a:r>
                        <a:rPr lang="en-US" sz="1200" kern="1200" noProof="0" dirty="0" err="1">
                          <a:solidFill>
                            <a:schemeClr val="tx1"/>
                          </a:solidFill>
                          <a:latin typeface="+mn-lt"/>
                          <a:ea typeface="+mn-ea"/>
                          <a:cs typeface="+mn-cs"/>
                        </a:rPr>
                        <a:t>SoftwareBGPASN</a:t>
                      </a:r>
                      <a:endParaRPr lang="en-US" sz="1200" kern="1200" noProof="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ASN for software BGP</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5357746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dirty="0" err="1">
                          <a:solidFill>
                            <a:schemeClr val="tx1"/>
                          </a:solidFill>
                          <a:latin typeface="+mn-lt"/>
                          <a:ea typeface="+mn-ea"/>
                          <a:cs typeface="+mn-cs"/>
                        </a:rPr>
                        <a:t>TORSwitchBGPPeerIP</a:t>
                      </a:r>
                      <a:r>
                        <a:rPr lang="en-US" sz="1200" kern="1200" noProof="0" dirty="0">
                          <a:solidFill>
                            <a:schemeClr val="tx1"/>
                          </a:solidFill>
                          <a:latin typeface="+mn-lt"/>
                          <a:ea typeface="+mn-ea"/>
                          <a:cs typeface="+mn-cs"/>
                        </a:rPr>
                        <a:t>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TOR switch BGP IP Addresses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7215973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dirty="0" err="1">
                          <a:solidFill>
                            <a:schemeClr val="tx1"/>
                          </a:solidFill>
                          <a:latin typeface="+mn-lt"/>
                          <a:ea typeface="+mn-ea"/>
                          <a:cs typeface="+mn-cs"/>
                        </a:rPr>
                        <a:t>InfrastructureNetwork</a:t>
                      </a:r>
                      <a:r>
                        <a:rPr lang="en-US" sz="1200" kern="1200" noProof="0" dirty="0">
                          <a:solidFill>
                            <a:schemeClr val="tx1"/>
                          </a:solidFill>
                          <a:latin typeface="+mn-lt"/>
                          <a:ea typeface="+mn-ea"/>
                          <a:cs typeface="+mn-cs"/>
                        </a:rPr>
                        <a:t> </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For infrastructure VMs (ADDS, CA, ..)</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0257104"/>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dirty="0" err="1">
                          <a:solidFill>
                            <a:schemeClr val="tx1"/>
                          </a:solidFill>
                          <a:latin typeface="+mn-lt"/>
                          <a:ea typeface="+mn-ea"/>
                          <a:cs typeface="+mn-cs"/>
                        </a:rPr>
                        <a:t>StorageNetwork</a:t>
                      </a:r>
                      <a:endParaRPr lang="en-US" sz="1200" kern="1200" noProof="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CSV, S2D, (not routed)</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97308359"/>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ExternalNetwork</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VIPs e.g. for Azure Stack Hub Portals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56560610"/>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InfrastructureExtendedNetwork</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Infrastructure extended network</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4003762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PhysicalNodes</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Hostname, BMC IP address and MAC address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38281568"/>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Verbose</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Run in Verbose Mode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31845663"/>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RegionName</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Azure Stack Hub Region Name</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76005414"/>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tx1"/>
                          </a:solidFill>
                          <a:latin typeface="+mn-lt"/>
                          <a:ea typeface="+mn-ea"/>
                          <a:cs typeface="+mn-cs"/>
                        </a:rPr>
                        <a:t>PublicCertificatePath</a:t>
                      </a: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Public facing endpoint certificates</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605644593"/>
                  </a:ext>
                </a:extLst>
              </a:tr>
              <a:tr h="2797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dirty="0" err="1">
                          <a:solidFill>
                            <a:schemeClr val="tx1"/>
                          </a:solidFill>
                          <a:latin typeface="+mn-lt"/>
                          <a:ea typeface="+mn-ea"/>
                          <a:cs typeface="+mn-cs"/>
                        </a:rPr>
                        <a:t>ReRun</a:t>
                      </a:r>
                      <a:endParaRPr lang="en-US" sz="1200" kern="1200" noProof="0" dirty="0">
                        <a:solidFill>
                          <a:schemeClr val="tx1"/>
                        </a:solidFill>
                        <a:latin typeface="+mn-lt"/>
                        <a:ea typeface="+mn-ea"/>
                        <a:cs typeface="+mn-cs"/>
                      </a:endParaRPr>
                    </a:p>
                  </a:txBody>
                  <a:tcPr marL="93260" marR="93260" marT="46630" marB="46630">
                    <a:lnL w="1270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200" kern="1200" noProof="0" dirty="0">
                          <a:solidFill>
                            <a:schemeClr val="tx1"/>
                          </a:solidFill>
                          <a:latin typeface="+mn-lt"/>
                          <a:ea typeface="+mn-ea"/>
                          <a:cs typeface="+mn-cs"/>
                        </a:rPr>
                        <a:t>Rerun Deployment (without other parameters - optional)</a:t>
                      </a:r>
                    </a:p>
                  </a:txBody>
                  <a:tcPr marL="93260" marR="93260" marT="46630" marB="46630">
                    <a:lnR w="1270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11696282"/>
                  </a:ext>
                </a:extLst>
              </a:tr>
            </a:tbl>
          </a:graphicData>
        </a:graphic>
      </p:graphicFrame>
    </p:spTree>
    <p:extLst>
      <p:ext uri="{BB962C8B-B14F-4D97-AF65-F5344CB8AC3E}">
        <p14:creationId xmlns:p14="http://schemas.microsoft.com/office/powerpoint/2010/main" val="3491845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5596933" cy="5924699"/>
          </a:xfrm>
        </p:spPr>
        <p:txBody>
          <a:bodyPr vert="horz" wrap="square" lIns="146304" tIns="91440" rIns="146304" bIns="91440" rtlCol="0" anchor="t">
            <a:spAutoFit/>
          </a:bodyPr>
          <a:lstStyle/>
          <a:p>
            <a:r>
              <a:rPr lang="en-US" sz="2400" dirty="0">
                <a:solidFill>
                  <a:srgbClr val="0078D7"/>
                </a:solidFill>
              </a:rPr>
              <a:t>Deployment preparation</a:t>
            </a:r>
          </a:p>
          <a:p>
            <a:r>
              <a:rPr lang="en-US" sz="1800" dirty="0">
                <a:solidFill>
                  <a:schemeClr val="tx1"/>
                </a:solidFill>
              </a:rPr>
              <a:t>Required data, prerequisites and deployment considerations</a:t>
            </a:r>
            <a:endParaRPr lang="en-US" sz="1800" dirty="0">
              <a:solidFill>
                <a:srgbClr val="0078D7"/>
              </a:solidFill>
            </a:endParaRPr>
          </a:p>
          <a:p>
            <a:endParaRPr lang="en-US" sz="2400" dirty="0">
              <a:solidFill>
                <a:srgbClr val="0078D7"/>
              </a:solidFill>
            </a:endParaRPr>
          </a:p>
          <a:p>
            <a:r>
              <a:rPr lang="en-US" sz="2400" dirty="0">
                <a:solidFill>
                  <a:srgbClr val="0078D7"/>
                </a:solidFill>
              </a:rPr>
              <a:t>HLH and DVM deployment</a:t>
            </a:r>
          </a:p>
          <a:p>
            <a:r>
              <a:rPr lang="en-US" sz="1800" dirty="0">
                <a:solidFill>
                  <a:schemeClr val="tx1"/>
                </a:solidFill>
              </a:rPr>
              <a:t>Set up HLH, deploy DVM and Azure Stack Hub </a:t>
            </a:r>
          </a:p>
          <a:p>
            <a:endParaRPr lang="en-US" sz="2400" dirty="0">
              <a:solidFill>
                <a:srgbClr val="0078D7"/>
              </a:solidFill>
            </a:endParaRPr>
          </a:p>
          <a:p>
            <a:r>
              <a:rPr lang="en-US" sz="2400" dirty="0">
                <a:solidFill>
                  <a:srgbClr val="0078D7"/>
                </a:solidFill>
              </a:rPr>
              <a:t>Deploy Azure Stack Hub</a:t>
            </a:r>
          </a:p>
          <a:p>
            <a:r>
              <a:rPr lang="en-US" sz="1800" dirty="0">
                <a:solidFill>
                  <a:schemeClr val="tx1"/>
                </a:solidFill>
              </a:rPr>
              <a:t>Deployment process, deployment file, scale considerations</a:t>
            </a:r>
          </a:p>
          <a:p>
            <a:endParaRPr lang="en-US" sz="2400" dirty="0">
              <a:solidFill>
                <a:srgbClr val="0078D7"/>
              </a:solidFill>
            </a:endParaRPr>
          </a:p>
          <a:p>
            <a:r>
              <a:rPr lang="en-US" sz="2400" dirty="0">
                <a:solidFill>
                  <a:srgbClr val="0078D7"/>
                </a:solidFill>
              </a:rPr>
              <a:t>Post-deployment and troubleshooting</a:t>
            </a:r>
          </a:p>
          <a:p>
            <a:endParaRPr lang="en-US" sz="2400" dirty="0">
              <a:solidFill>
                <a:srgbClr val="0078D7"/>
              </a:solidFill>
            </a:endParaRPr>
          </a:p>
          <a:p>
            <a:r>
              <a:rPr lang="en-US" sz="2400" dirty="0">
                <a:solidFill>
                  <a:srgbClr val="0078D7"/>
                </a:solidFill>
              </a:rPr>
              <a:t>Critical decisions</a:t>
            </a:r>
          </a:p>
          <a:p>
            <a:endParaRPr lang="en-US" sz="2400" dirty="0">
              <a:solidFill>
                <a:srgbClr val="0078D7"/>
              </a:solidFill>
            </a:endParaRP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6781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99A29-4B8F-4B1F-BDDC-4339D283974D}"/>
              </a:ext>
            </a:extLst>
          </p:cNvPr>
          <p:cNvSpPr>
            <a:spLocks noGrp="1"/>
          </p:cNvSpPr>
          <p:nvPr>
            <p:ph type="body" sz="quarter" idx="10"/>
          </p:nvPr>
        </p:nvSpPr>
        <p:spPr>
          <a:xfrm>
            <a:off x="277912" y="1265833"/>
            <a:ext cx="11343817" cy="5544595"/>
          </a:xfrm>
        </p:spPr>
        <p:txBody>
          <a:bodyPr/>
          <a:lstStyle/>
          <a:p>
            <a:pPr marL="0" indent="0">
              <a:lnSpc>
                <a:spcPct val="100000"/>
              </a:lnSpc>
              <a:spcAft>
                <a:spcPts val="1200"/>
              </a:spcAft>
              <a:buNone/>
            </a:pPr>
            <a:r>
              <a:rPr lang="en-US" sz="2800" dirty="0" err="1">
                <a:solidFill>
                  <a:schemeClr val="tx2"/>
                </a:solidFill>
              </a:rPr>
              <a:t>ReRun</a:t>
            </a:r>
            <a:endParaRPr lang="en-US" sz="2800" dirty="0">
              <a:solidFill>
                <a:schemeClr val="tx2"/>
              </a:solidFill>
              <a:latin typeface="+mn-lt"/>
            </a:endParaRPr>
          </a:p>
          <a:p>
            <a:pPr>
              <a:lnSpc>
                <a:spcPct val="100000"/>
              </a:lnSpc>
              <a:spcAft>
                <a:spcPts val="1200"/>
              </a:spcAft>
              <a:buFont typeface="Arial" panose="020B0604020202020204" pitchFamily="34" charset="0"/>
              <a:buChar char="•"/>
            </a:pPr>
            <a:r>
              <a:rPr lang="en-US" sz="2400" dirty="0">
                <a:solidFill>
                  <a:schemeClr val="tx1"/>
                </a:solidFill>
                <a:latin typeface="+mj-lt"/>
              </a:rPr>
              <a:t>In case of an intermittent environmental issue that has caused the deployment to fail, you can retry the deployment by using the parameter ‘-rerun’ to trigger a deployment </a:t>
            </a:r>
            <a:r>
              <a:rPr lang="en-US" sz="2400" dirty="0">
                <a:solidFill>
                  <a:schemeClr val="tx1"/>
                </a:solidFill>
              </a:rPr>
              <a:t>using the same parameters automatically as were previously specified</a:t>
            </a:r>
            <a:r>
              <a:rPr lang="en-US" sz="2400" dirty="0">
                <a:solidFill>
                  <a:schemeClr val="tx1"/>
                </a:solidFill>
                <a:latin typeface="+mj-lt"/>
              </a:rPr>
              <a:t>. </a:t>
            </a:r>
            <a:endParaRPr lang="en-US" sz="2400" dirty="0">
              <a:solidFill>
                <a:schemeClr val="tx1"/>
              </a:solidFill>
              <a:latin typeface="+mn-lt"/>
            </a:endParaRPr>
          </a:p>
          <a:p>
            <a:pPr>
              <a:lnSpc>
                <a:spcPct val="100000"/>
              </a:lnSpc>
              <a:spcAft>
                <a:spcPts val="1200"/>
              </a:spcAft>
              <a:buFont typeface="Arial" panose="020B0604020202020204" pitchFamily="34" charset="0"/>
              <a:buChar char="•"/>
            </a:pPr>
            <a:r>
              <a:rPr lang="en-US" sz="2400" dirty="0">
                <a:solidFill>
                  <a:schemeClr val="tx1"/>
                </a:solidFill>
                <a:latin typeface="+mj-lt"/>
              </a:rPr>
              <a:t>The deployment automation will skip the steps that have been previously successfully completed and restart at the step that had failed.</a:t>
            </a:r>
            <a:endParaRPr lang="de-DE" sz="2400" dirty="0">
              <a:solidFill>
                <a:schemeClr val="tx1"/>
              </a:solidFill>
              <a:latin typeface="+mn-lt"/>
            </a:endParaRPr>
          </a:p>
          <a:p>
            <a:pPr>
              <a:lnSpc>
                <a:spcPct val="100000"/>
              </a:lnSpc>
              <a:spcAft>
                <a:spcPts val="1200"/>
              </a:spcAft>
              <a:buFont typeface="Arial" panose="020B0604020202020204" pitchFamily="34" charset="0"/>
              <a:buChar char="•"/>
            </a:pPr>
            <a:r>
              <a:rPr lang="en-US" sz="2400" dirty="0">
                <a:solidFill>
                  <a:schemeClr val="tx1"/>
                </a:solidFill>
                <a:latin typeface="+mj-lt"/>
              </a:rPr>
              <a:t>Please note that we do not support changing passwords / credentials when using </a:t>
            </a:r>
            <a:br>
              <a:rPr lang="en-US" sz="2400" dirty="0">
                <a:solidFill>
                  <a:schemeClr val="tx1"/>
                </a:solidFill>
                <a:latin typeface="+mj-lt"/>
              </a:rPr>
            </a:br>
            <a:r>
              <a:rPr lang="en-US" sz="2400" dirty="0">
                <a:solidFill>
                  <a:schemeClr val="tx1"/>
                </a:solidFill>
                <a:latin typeface="+mj-lt"/>
              </a:rPr>
              <a:t>the rerun parameter. If passwords or credentials must be changed, reset the environment and begin the deployment again.</a:t>
            </a:r>
            <a:br>
              <a:rPr lang="en-US" sz="2200" dirty="0">
                <a:solidFill>
                  <a:schemeClr val="tx1"/>
                </a:solidFill>
                <a:latin typeface="+mj-lt"/>
              </a:rPr>
            </a:br>
            <a:endParaRPr lang="en-US" sz="2200" dirty="0">
              <a:solidFill>
                <a:schemeClr val="tx1"/>
              </a:solidFill>
              <a:latin typeface="+mj-lt"/>
            </a:endParaRPr>
          </a:p>
          <a:p>
            <a:pPr marL="228600" lvl="2" indent="0">
              <a:lnSpc>
                <a:spcPct val="100000"/>
              </a:lnSpc>
              <a:spcAft>
                <a:spcPts val="1200"/>
              </a:spcAft>
              <a:buNone/>
            </a:pPr>
            <a:r>
              <a:rPr lang="en-US" sz="1836" dirty="0">
                <a:solidFill>
                  <a:srgbClr val="0000FF"/>
                </a:solidFill>
                <a:latin typeface="Consolas" panose="020B0609020204030204" pitchFamily="49" charset="0"/>
                <a:ea typeface="Lucida Console" panose="020B0609040504020204" pitchFamily="49" charset="0"/>
                <a:cs typeface="Lucida Console" panose="020B0609040504020204" pitchFamily="49" charset="0"/>
              </a:rPr>
              <a:t>InstallAzureStack.ps1</a:t>
            </a:r>
            <a:r>
              <a:rPr lang="en-US" sz="1836" dirty="0">
                <a:latin typeface="Consolas" panose="020B0609020204030204" pitchFamily="49" charset="0"/>
                <a:ea typeface="Lucida Console" panose="020B0609040504020204" pitchFamily="49" charset="0"/>
                <a:cs typeface="Lucida Console" panose="020B0609040504020204" pitchFamily="49" charset="0"/>
              </a:rPr>
              <a:t> </a:t>
            </a:r>
            <a:r>
              <a:rPr lang="en-US" sz="1836" dirty="0">
                <a:solidFill>
                  <a:srgbClr val="000080"/>
                </a:solidFill>
                <a:latin typeface="Consolas" panose="020B0609020204030204" pitchFamily="49" charset="0"/>
                <a:ea typeface="Lucida Console" panose="020B0609040504020204" pitchFamily="49" charset="0"/>
                <a:cs typeface="Lucida Console" panose="020B0609040504020204" pitchFamily="49" charset="0"/>
              </a:rPr>
              <a:t>-Rerun </a:t>
            </a:r>
            <a:endParaRPr lang="de-DE" sz="2448" dirty="0">
              <a:latin typeface="Consolas" panose="020B0609020204030204" pitchFamily="49" charset="0"/>
              <a:ea typeface="PMingLiU"/>
              <a:cs typeface="Arial" panose="020B0604020202020204" pitchFamily="34" charset="0"/>
            </a:endParaRPr>
          </a:p>
          <a:p>
            <a:pPr lvl="1">
              <a:lnSpc>
                <a:spcPct val="100000"/>
              </a:lnSpc>
            </a:pPr>
            <a:endParaRPr lang="de-DE" sz="1656" dirty="0"/>
          </a:p>
        </p:txBody>
      </p:sp>
      <p:sp>
        <p:nvSpPr>
          <p:cNvPr id="3" name="Title 2">
            <a:extLst>
              <a:ext uri="{FF2B5EF4-FFF2-40B4-BE49-F238E27FC236}">
                <a16:creationId xmlns:a16="http://schemas.microsoft.com/office/drawing/2014/main" id="{CD1ADE60-8AC0-41CB-8FE8-A2C47F2E99CF}"/>
              </a:ext>
            </a:extLst>
          </p:cNvPr>
          <p:cNvSpPr>
            <a:spLocks noGrp="1"/>
          </p:cNvSpPr>
          <p:nvPr>
            <p:ph type="title"/>
          </p:nvPr>
        </p:nvSpPr>
        <p:spPr/>
        <p:txBody>
          <a:bodyPr/>
          <a:lstStyle/>
          <a:p>
            <a:r>
              <a:rPr lang="de-DE" dirty="0">
                <a:solidFill>
                  <a:srgbClr val="505050"/>
                </a:solidFill>
              </a:rPr>
              <a:t>Install Azure Stack Hub - Restarting</a:t>
            </a:r>
          </a:p>
        </p:txBody>
      </p:sp>
    </p:spTree>
    <p:extLst>
      <p:ext uri="{BB962C8B-B14F-4D97-AF65-F5344CB8AC3E}">
        <p14:creationId xmlns:p14="http://schemas.microsoft.com/office/powerpoint/2010/main" val="5406513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1201676"/>
          </a:xfrm>
        </p:spPr>
        <p:txBody>
          <a:bodyPr/>
          <a:lstStyle/>
          <a:p>
            <a:r>
              <a:rPr lang="de-DE" sz="7343" dirty="0"/>
              <a:t>Post Deployment Tasks</a:t>
            </a:r>
            <a:endParaRPr lang="en-US" sz="7343" dirty="0"/>
          </a:p>
        </p:txBody>
      </p:sp>
    </p:spTree>
    <p:extLst>
      <p:ext uri="{BB962C8B-B14F-4D97-AF65-F5344CB8AC3E}">
        <p14:creationId xmlns:p14="http://schemas.microsoft.com/office/powerpoint/2010/main" val="233762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A571-96C1-4618-A126-814054B7FB12}"/>
              </a:ext>
            </a:extLst>
          </p:cNvPr>
          <p:cNvSpPr>
            <a:spLocks noGrp="1"/>
          </p:cNvSpPr>
          <p:nvPr>
            <p:ph type="title"/>
          </p:nvPr>
        </p:nvSpPr>
        <p:spPr/>
        <p:txBody>
          <a:bodyPr/>
          <a:lstStyle/>
          <a:p>
            <a:r>
              <a:rPr lang="de-DE" dirty="0">
                <a:solidFill>
                  <a:srgbClr val="505050"/>
                </a:solidFill>
              </a:rPr>
              <a:t>Post-Deployment Tasks</a:t>
            </a:r>
            <a:endParaRPr lang="en-US" dirty="0"/>
          </a:p>
        </p:txBody>
      </p:sp>
      <p:sp>
        <p:nvSpPr>
          <p:cNvPr id="3" name="Text Placeholder 2">
            <a:extLst>
              <a:ext uri="{FF2B5EF4-FFF2-40B4-BE49-F238E27FC236}">
                <a16:creationId xmlns:a16="http://schemas.microsoft.com/office/drawing/2014/main" id="{B596C681-1D2F-49AC-AE93-3778316034AF}"/>
              </a:ext>
            </a:extLst>
          </p:cNvPr>
          <p:cNvSpPr>
            <a:spLocks noGrp="1"/>
          </p:cNvSpPr>
          <p:nvPr>
            <p:ph type="body" sz="quarter" idx="10"/>
          </p:nvPr>
        </p:nvSpPr>
        <p:spPr>
          <a:xfrm>
            <a:off x="274703" y="1211288"/>
            <a:ext cx="11563336" cy="1631216"/>
          </a:xfrm>
        </p:spPr>
        <p:txBody>
          <a:bodyPr/>
          <a:lstStyle/>
          <a:p>
            <a:pPr marL="0" indent="0">
              <a:lnSpc>
                <a:spcPct val="100000"/>
              </a:lnSpc>
              <a:spcAft>
                <a:spcPts val="1200"/>
              </a:spcAft>
              <a:buNone/>
            </a:pPr>
            <a:r>
              <a:rPr lang="en-US" sz="2800" dirty="0">
                <a:solidFill>
                  <a:schemeClr val="tx2"/>
                </a:solidFill>
              </a:rPr>
              <a:t>Test-</a:t>
            </a:r>
            <a:r>
              <a:rPr lang="en-US" sz="2800" dirty="0" err="1">
                <a:solidFill>
                  <a:schemeClr val="tx2"/>
                </a:solidFill>
              </a:rPr>
              <a:t>AzureStack</a:t>
            </a:r>
            <a:r>
              <a:rPr lang="en-US" sz="2800" dirty="0">
                <a:solidFill>
                  <a:schemeClr val="tx2"/>
                </a:solidFill>
              </a:rPr>
              <a:t>*</a:t>
            </a:r>
          </a:p>
          <a:p>
            <a:pPr lvl="1"/>
            <a:r>
              <a:rPr lang="en-US" dirty="0"/>
              <a:t>Helps to detect failures that are not resulting in cloud outages, such as a single failed disk or a single physical host node failure.</a:t>
            </a:r>
          </a:p>
        </p:txBody>
      </p:sp>
      <p:pic>
        <p:nvPicPr>
          <p:cNvPr id="5" name="Picture 4">
            <a:extLst>
              <a:ext uri="{FF2B5EF4-FFF2-40B4-BE49-F238E27FC236}">
                <a16:creationId xmlns:a16="http://schemas.microsoft.com/office/drawing/2014/main" id="{992AD371-BA9E-4365-80FF-A5D6DDE90EC6}"/>
              </a:ext>
            </a:extLst>
          </p:cNvPr>
          <p:cNvPicPr>
            <a:picLocks noChangeAspect="1"/>
          </p:cNvPicPr>
          <p:nvPr/>
        </p:nvPicPr>
        <p:blipFill rotWithShape="1">
          <a:blip r:embed="rId3"/>
          <a:srcRect t="1567" b="5437"/>
          <a:stretch/>
        </p:blipFill>
        <p:spPr>
          <a:xfrm>
            <a:off x="523650" y="3113852"/>
            <a:ext cx="11137408" cy="2765399"/>
          </a:xfrm>
          <a:prstGeom prst="rect">
            <a:avLst/>
          </a:prstGeom>
        </p:spPr>
      </p:pic>
      <p:sp>
        <p:nvSpPr>
          <p:cNvPr id="6" name="TextBox 5">
            <a:extLst>
              <a:ext uri="{FF2B5EF4-FFF2-40B4-BE49-F238E27FC236}">
                <a16:creationId xmlns:a16="http://schemas.microsoft.com/office/drawing/2014/main" id="{1DC0E544-83E2-4A61-AE56-030FD549173A}"/>
              </a:ext>
            </a:extLst>
          </p:cNvPr>
          <p:cNvSpPr txBox="1"/>
          <p:nvPr/>
        </p:nvSpPr>
        <p:spPr>
          <a:xfrm>
            <a:off x="8391296" y="6154486"/>
            <a:ext cx="3521528"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 available in ASDK 1801 or later</a:t>
            </a:r>
          </a:p>
        </p:txBody>
      </p:sp>
    </p:spTree>
    <p:extLst>
      <p:ext uri="{BB962C8B-B14F-4D97-AF65-F5344CB8AC3E}">
        <p14:creationId xmlns:p14="http://schemas.microsoft.com/office/powerpoint/2010/main" val="31926278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702" y="1270921"/>
            <a:ext cx="11770994" cy="5650778"/>
          </a:xfrm>
        </p:spPr>
        <p:txBody>
          <a:bodyPr/>
          <a:lstStyle/>
          <a:p>
            <a:pPr marL="0" indent="0">
              <a:lnSpc>
                <a:spcPct val="100000"/>
              </a:lnSpc>
              <a:spcAft>
                <a:spcPts val="1200"/>
              </a:spcAft>
              <a:buNone/>
            </a:pPr>
            <a:r>
              <a:rPr lang="en-US" sz="2800" dirty="0">
                <a:solidFill>
                  <a:schemeClr val="tx2"/>
                </a:solidFill>
              </a:rPr>
              <a:t>There are a number of Azure Stack Hub PowerShell modules and tools that you should obtain from GitHub</a:t>
            </a:r>
          </a:p>
          <a:p>
            <a:pPr marL="291436" indent="-291436">
              <a:lnSpc>
                <a:spcPct val="100000"/>
              </a:lnSpc>
              <a:spcAft>
                <a:spcPts val="1200"/>
              </a:spcAft>
              <a:buFont typeface="Arial" panose="020B0604020202020204" pitchFamily="34" charset="0"/>
              <a:buChar char="•"/>
            </a:pPr>
            <a:r>
              <a:rPr lang="en-US" sz="2400" dirty="0">
                <a:solidFill>
                  <a:schemeClr val="tx1"/>
                </a:solidFill>
              </a:rPr>
              <a:t>PowerShell Az module: </a:t>
            </a:r>
            <a:r>
              <a:rPr lang="en-US" sz="2400" dirty="0">
                <a:solidFill>
                  <a:schemeClr val="tx1"/>
                </a:solidFill>
                <a:hlinkClick r:id="rId3"/>
              </a:rPr>
              <a:t>https://docs.microsoft.com/en-us/azure-stack/operator/powershell-install-az-module</a:t>
            </a:r>
            <a:endParaRPr lang="en-US" sz="2400" dirty="0">
              <a:solidFill>
                <a:schemeClr val="tx1"/>
              </a:solidFill>
            </a:endParaRPr>
          </a:p>
          <a:p>
            <a:pPr marL="291436" indent="-291436">
              <a:lnSpc>
                <a:spcPct val="100000"/>
              </a:lnSpc>
              <a:spcAft>
                <a:spcPts val="1200"/>
              </a:spcAft>
              <a:buFont typeface="Arial" panose="020B0604020202020204" pitchFamily="34" charset="0"/>
              <a:buChar char="•"/>
            </a:pPr>
            <a:r>
              <a:rPr lang="en-US" sz="2400" dirty="0">
                <a:solidFill>
                  <a:schemeClr val="tx1"/>
                </a:solidFill>
              </a:rPr>
              <a:t>Azure Stack Hub Operator Access Workstation: </a:t>
            </a:r>
            <a:r>
              <a:rPr lang="en-US" sz="2400" dirty="0">
                <a:solidFill>
                  <a:schemeClr val="tx1"/>
                </a:solidFill>
                <a:hlinkClick r:id="rId4"/>
              </a:rPr>
              <a:t>https://docs.microsoft.com/en-us/azure-stack/operator/operator-access-workstation</a:t>
            </a:r>
            <a:r>
              <a:rPr lang="en-US" sz="2400" dirty="0">
                <a:solidFill>
                  <a:schemeClr val="tx1"/>
                </a:solidFill>
              </a:rPr>
              <a:t> </a:t>
            </a:r>
          </a:p>
          <a:p>
            <a:pPr marL="291436" indent="-291436">
              <a:lnSpc>
                <a:spcPct val="100000"/>
              </a:lnSpc>
              <a:spcAft>
                <a:spcPts val="1200"/>
              </a:spcAft>
              <a:buFont typeface="Arial" panose="020B0604020202020204" pitchFamily="34" charset="0"/>
              <a:buChar char="•"/>
            </a:pPr>
            <a:r>
              <a:rPr lang="en-US" sz="2400" dirty="0">
                <a:solidFill>
                  <a:schemeClr val="tx1"/>
                </a:solidFill>
              </a:rPr>
              <a:t>Azure Stack Hub tools: </a:t>
            </a:r>
            <a:r>
              <a:rPr lang="en-US" sz="2400" dirty="0">
                <a:solidFill>
                  <a:schemeClr val="tx1"/>
                </a:solidFill>
                <a:hlinkClick r:id="rId5"/>
              </a:rPr>
              <a:t>https://docs.microsoft.com/en-us/azure-stack/operator/azure-stack-powershell-download</a:t>
            </a:r>
            <a:endParaRPr lang="en-US" sz="2400" dirty="0">
              <a:solidFill>
                <a:schemeClr val="tx1"/>
              </a:solidFill>
            </a:endParaRPr>
          </a:p>
          <a:p>
            <a:pPr marL="291436" indent="-291436">
              <a:lnSpc>
                <a:spcPct val="100000"/>
              </a:lnSpc>
              <a:spcAft>
                <a:spcPts val="1200"/>
              </a:spcAft>
              <a:buFont typeface="Arial" panose="020B0604020202020204" pitchFamily="34" charset="0"/>
              <a:buChar char="•"/>
            </a:pPr>
            <a:r>
              <a:rPr lang="en-US" sz="2400" dirty="0">
                <a:solidFill>
                  <a:schemeClr val="tx1"/>
                </a:solidFill>
              </a:rPr>
              <a:t>Example content included:</a:t>
            </a:r>
            <a:br>
              <a:rPr lang="en-US" sz="2400" dirty="0">
                <a:solidFill>
                  <a:schemeClr val="tx1"/>
                </a:solidFill>
              </a:rPr>
            </a:br>
            <a:r>
              <a:rPr lang="en-US" sz="1800" dirty="0">
                <a:solidFill>
                  <a:schemeClr val="tx1"/>
                </a:solidFill>
              </a:rPr>
              <a:t>- ARM policy for Azure Stack Hub</a:t>
            </a:r>
            <a:br>
              <a:rPr lang="en-US" sz="1800" dirty="0">
                <a:solidFill>
                  <a:schemeClr val="tx1"/>
                </a:solidFill>
              </a:rPr>
            </a:br>
            <a:r>
              <a:rPr lang="en-US" sz="1800" dirty="0">
                <a:solidFill>
                  <a:schemeClr val="tx1"/>
                </a:solidFill>
              </a:rPr>
              <a:t>- Register with Azure</a:t>
            </a:r>
            <a:br>
              <a:rPr lang="en-US" sz="1800" dirty="0">
                <a:solidFill>
                  <a:schemeClr val="tx1"/>
                </a:solidFill>
              </a:rPr>
            </a:br>
            <a:r>
              <a:rPr lang="en-US" sz="1800" dirty="0">
                <a:solidFill>
                  <a:schemeClr val="tx1"/>
                </a:solidFill>
              </a:rPr>
              <a:t>- Connect to Azure Stack Hub</a:t>
            </a:r>
            <a:br>
              <a:rPr lang="en-US" sz="1800" dirty="0">
                <a:solidFill>
                  <a:schemeClr val="tx1"/>
                </a:solidFill>
              </a:rPr>
            </a:br>
            <a:r>
              <a:rPr lang="en-US" sz="1800" dirty="0">
                <a:solidFill>
                  <a:schemeClr val="tx1"/>
                </a:solidFill>
              </a:rPr>
              <a:t>- ARM template validator</a:t>
            </a:r>
          </a:p>
        </p:txBody>
      </p:sp>
      <p:sp>
        <p:nvSpPr>
          <p:cNvPr id="7" name="Title 6"/>
          <p:cNvSpPr>
            <a:spLocks noGrp="1"/>
          </p:cNvSpPr>
          <p:nvPr>
            <p:ph type="title"/>
          </p:nvPr>
        </p:nvSpPr>
        <p:spPr/>
        <p:txBody>
          <a:bodyPr/>
          <a:lstStyle/>
          <a:p>
            <a:r>
              <a:rPr lang="en-US" dirty="0">
                <a:solidFill>
                  <a:srgbClr val="505050"/>
                </a:solidFill>
              </a:rPr>
              <a:t>Setting Up a Management Environment</a:t>
            </a:r>
          </a:p>
        </p:txBody>
      </p:sp>
    </p:spTree>
    <p:extLst>
      <p:ext uri="{BB962C8B-B14F-4D97-AF65-F5344CB8AC3E}">
        <p14:creationId xmlns:p14="http://schemas.microsoft.com/office/powerpoint/2010/main" val="32925461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a:xfrm>
            <a:off x="239197" y="315306"/>
            <a:ext cx="11889564" cy="917575"/>
          </a:xfrm>
        </p:spPr>
        <p:txBody>
          <a:bodyPr/>
          <a:lstStyle/>
          <a:p>
            <a:r>
              <a:rPr lang="de-DE" dirty="0">
                <a:solidFill>
                  <a:srgbClr val="505050"/>
                </a:solidFill>
              </a:rPr>
              <a:t>Registration with Azure</a:t>
            </a:r>
          </a:p>
        </p:txBody>
      </p:sp>
      <p:grpSp>
        <p:nvGrpSpPr>
          <p:cNvPr id="4" name="Group 3"/>
          <p:cNvGrpSpPr/>
          <p:nvPr/>
        </p:nvGrpSpPr>
        <p:grpSpPr>
          <a:xfrm>
            <a:off x="799330" y="1347515"/>
            <a:ext cx="10837813" cy="3956536"/>
            <a:chOff x="868682" y="1881305"/>
            <a:chExt cx="10837813" cy="3956536"/>
          </a:xfrm>
        </p:grpSpPr>
        <p:sp>
          <p:nvSpPr>
            <p:cNvPr id="5" name="Freeform: Shape 4"/>
            <p:cNvSpPr/>
            <p:nvPr/>
          </p:nvSpPr>
          <p:spPr>
            <a:xfrm>
              <a:off x="868682"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ED7D31">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61686" rIns="61686" bIns="440959"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Decide the Azure subscription for Azure Stack Hub billing association</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agreement number for capacity-based billing model</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Azure Stack Hub Deployment GUID</a:t>
              </a:r>
            </a:p>
            <a:p>
              <a:pPr marL="57150" lvl="1" indent="-57150" algn="l" defTabSz="488950">
                <a:spcBef>
                  <a:spcPct val="0"/>
                </a:spcBef>
                <a:spcAft>
                  <a:spcPts val="600"/>
                </a:spcAft>
                <a:buChar char="•"/>
              </a:pPr>
              <a:r>
                <a:rPr lang="en-US" sz="1000" dirty="0">
                  <a:solidFill>
                    <a:sysClr val="windowText" lastClr="000000">
                      <a:hueOff val="0"/>
                      <a:satOff val="0"/>
                      <a:lumOff val="0"/>
                      <a:alphaOff val="0"/>
                    </a:sysClr>
                  </a:solidFill>
                </a:rPr>
                <a:t>Obtain permissions</a:t>
              </a:r>
              <a:endParaRPr lang="en-US" sz="1000" kern="1200" dirty="0">
                <a:solidFill>
                  <a:sysClr val="windowText" lastClr="000000">
                    <a:hueOff val="0"/>
                    <a:satOff val="0"/>
                    <a:lumOff val="0"/>
                    <a:alphaOff val="0"/>
                  </a:sysClr>
                </a:solidFill>
                <a:ea typeface="+mn-ea"/>
                <a:cs typeface="+mn-cs"/>
              </a:endParaRPr>
            </a:p>
          </p:txBody>
        </p:sp>
        <p:sp>
          <p:nvSpPr>
            <p:cNvPr id="7" name="Shape 6"/>
            <p:cNvSpPr/>
            <p:nvPr/>
          </p:nvSpPr>
          <p:spPr>
            <a:xfrm>
              <a:off x="2051045" y="3346122"/>
              <a:ext cx="2491719" cy="2491719"/>
            </a:xfrm>
            <a:prstGeom prst="leftCircularArrow">
              <a:avLst>
                <a:gd name="adj1" fmla="val 3227"/>
                <a:gd name="adj2" fmla="val 397771"/>
                <a:gd name="adj3" fmla="val 2173282"/>
                <a:gd name="adj4" fmla="val 9024489"/>
                <a:gd name="adj5" fmla="val 3765"/>
              </a:avLst>
            </a:prstGeom>
            <a:solidFill>
              <a:srgbClr val="ED7D31">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8" name="Freeform: Shape 7"/>
            <p:cNvSpPr/>
            <p:nvPr/>
          </p:nvSpPr>
          <p:spPr>
            <a:xfrm>
              <a:off x="1345554" y="4399969"/>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Obtain registration prerequisites</a:t>
              </a:r>
            </a:p>
          </p:txBody>
        </p:sp>
        <p:sp>
          <p:nvSpPr>
            <p:cNvPr id="9" name="Freeform: Shape 8"/>
            <p:cNvSpPr/>
            <p:nvPr/>
          </p:nvSpPr>
          <p:spPr>
            <a:xfrm>
              <a:off x="3686500"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440958" rIns="61686" bIns="61687"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Connected: Register Azure Stack Hub in a connected deployment</a:t>
              </a:r>
            </a:p>
            <a:p>
              <a:pPr marL="0" lvl="1" algn="l" defTabSz="488950">
                <a:spcBef>
                  <a:spcPct val="0"/>
                </a:spcBef>
                <a:spcAft>
                  <a:spcPts val="600"/>
                </a:spcAft>
              </a:pPr>
              <a:r>
                <a:rPr lang="en-US" sz="1000" b="1" kern="1200" dirty="0">
                  <a:solidFill>
                    <a:sysClr val="windowText" lastClr="000000">
                      <a:hueOff val="0"/>
                      <a:satOff val="0"/>
                      <a:lumOff val="0"/>
                      <a:alphaOff val="0"/>
                    </a:sysClr>
                  </a:solidFill>
                  <a:ea typeface="+mn-ea"/>
                  <a:cs typeface="+mn-cs"/>
                </a:rPr>
                <a:t>OR</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Disconnected: Register Azure Stack Hub from an Internet connected computer </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Obtain the activation key</a:t>
              </a:r>
            </a:p>
          </p:txBody>
        </p:sp>
        <p:sp>
          <p:nvSpPr>
            <p:cNvPr id="10" name="Arrow: Circular 9"/>
            <p:cNvSpPr/>
            <p:nvPr/>
          </p:nvSpPr>
          <p:spPr>
            <a:xfrm>
              <a:off x="4850981" y="1881305"/>
              <a:ext cx="2765920" cy="2765920"/>
            </a:xfrm>
            <a:prstGeom prst="circularArrow">
              <a:avLst>
                <a:gd name="adj1" fmla="val 2894"/>
                <a:gd name="adj2" fmla="val 353953"/>
                <a:gd name="adj3" fmla="val 19470537"/>
                <a:gd name="adj4" fmla="val 12575511"/>
                <a:gd name="adj5" fmla="val 3376"/>
              </a:avLst>
            </a:prstGeom>
            <a:solidFill>
              <a:srgbClr val="A5A5A5">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11" name="Freeform: Shape 10"/>
            <p:cNvSpPr/>
            <p:nvPr/>
          </p:nvSpPr>
          <p:spPr>
            <a:xfrm>
              <a:off x="4163372" y="2630030"/>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Register Azure Stack Hub</a:t>
              </a:r>
            </a:p>
          </p:txBody>
        </p:sp>
        <p:sp>
          <p:nvSpPr>
            <p:cNvPr id="12" name="Freeform: Shape 11"/>
            <p:cNvSpPr/>
            <p:nvPr/>
          </p:nvSpPr>
          <p:spPr>
            <a:xfrm>
              <a:off x="6504317" y="3009303"/>
              <a:ext cx="2384359"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61686" rIns="61686" bIns="440959" numCol="1" spcCol="1270" anchor="ctr" anchorCtr="0">
              <a:noAutofit/>
            </a:bodyPr>
            <a:lstStyle/>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Connected: Azure Stack Hub should activate when the command completes.</a:t>
              </a:r>
            </a:p>
            <a:p>
              <a:pPr marL="0" lvl="1" algn="l" defTabSz="488950">
                <a:spcBef>
                  <a:spcPct val="0"/>
                </a:spcBef>
                <a:spcAft>
                  <a:spcPts val="600"/>
                </a:spcAft>
              </a:pPr>
              <a:r>
                <a:rPr lang="en-US" sz="1000" b="1" dirty="0">
                  <a:solidFill>
                    <a:sysClr val="windowText" lastClr="000000">
                      <a:hueOff val="0"/>
                      <a:satOff val="0"/>
                      <a:lumOff val="0"/>
                      <a:alphaOff val="0"/>
                    </a:sysClr>
                  </a:solidFill>
                </a:rPr>
                <a:t>OR</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Disconnected: Take the registration string to the Azure Stack Hub system</a:t>
              </a:r>
            </a:p>
            <a:p>
              <a:pPr marL="57150" lvl="1" indent="-57150" algn="l" defTabSz="488950">
                <a:spcBef>
                  <a:spcPct val="0"/>
                </a:spcBef>
                <a:spcAft>
                  <a:spcPts val="600"/>
                </a:spcAft>
                <a:buChar char="•"/>
              </a:pPr>
              <a:r>
                <a:rPr lang="en-US" sz="1000" kern="1200" dirty="0">
                  <a:solidFill>
                    <a:sysClr val="windowText" lastClr="000000">
                      <a:hueOff val="0"/>
                      <a:satOff val="0"/>
                      <a:lumOff val="0"/>
                      <a:alphaOff val="0"/>
                    </a:sysClr>
                  </a:solidFill>
                  <a:ea typeface="+mn-ea"/>
                  <a:cs typeface="+mn-cs"/>
                </a:rPr>
                <a:t>Activate the system with the registration string.</a:t>
              </a:r>
            </a:p>
          </p:txBody>
        </p:sp>
        <p:sp>
          <p:nvSpPr>
            <p:cNvPr id="13" name="Shape 12"/>
            <p:cNvSpPr/>
            <p:nvPr/>
          </p:nvSpPr>
          <p:spPr>
            <a:xfrm>
              <a:off x="7686681" y="3346122"/>
              <a:ext cx="2491719" cy="2491719"/>
            </a:xfrm>
            <a:prstGeom prst="leftCircularArrow">
              <a:avLst>
                <a:gd name="adj1" fmla="val 3227"/>
                <a:gd name="adj2" fmla="val 397771"/>
                <a:gd name="adj3" fmla="val 2173282"/>
                <a:gd name="adj4" fmla="val 9024489"/>
                <a:gd name="adj5" fmla="val 3765"/>
              </a:avLst>
            </a:prstGeom>
            <a:solidFill>
              <a:srgbClr val="FFC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14" name="Freeform: Shape 13"/>
            <p:cNvSpPr/>
            <p:nvPr/>
          </p:nvSpPr>
          <p:spPr>
            <a:xfrm>
              <a:off x="6981190" y="4399969"/>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Activate Azure Stack Hub</a:t>
              </a:r>
            </a:p>
          </p:txBody>
        </p:sp>
        <p:sp>
          <p:nvSpPr>
            <p:cNvPr id="15" name="Freeform: Shape 14"/>
            <p:cNvSpPr/>
            <p:nvPr/>
          </p:nvSpPr>
          <p:spPr>
            <a:xfrm>
              <a:off x="9322136" y="3009303"/>
              <a:ext cx="2145923" cy="1769938"/>
            </a:xfrm>
            <a:custGeom>
              <a:avLst/>
              <a:gdLst>
                <a:gd name="connsiteX0" fmla="*/ 0 w 2145923"/>
                <a:gd name="connsiteY0" fmla="*/ 176994 h 1769938"/>
                <a:gd name="connsiteX1" fmla="*/ 176994 w 2145923"/>
                <a:gd name="connsiteY1" fmla="*/ 0 h 1769938"/>
                <a:gd name="connsiteX2" fmla="*/ 1968929 w 2145923"/>
                <a:gd name="connsiteY2" fmla="*/ 0 h 1769938"/>
                <a:gd name="connsiteX3" fmla="*/ 2145923 w 2145923"/>
                <a:gd name="connsiteY3" fmla="*/ 176994 h 1769938"/>
                <a:gd name="connsiteX4" fmla="*/ 2145923 w 2145923"/>
                <a:gd name="connsiteY4" fmla="*/ 1592944 h 1769938"/>
                <a:gd name="connsiteX5" fmla="*/ 1968929 w 2145923"/>
                <a:gd name="connsiteY5" fmla="*/ 1769938 h 1769938"/>
                <a:gd name="connsiteX6" fmla="*/ 176994 w 2145923"/>
                <a:gd name="connsiteY6" fmla="*/ 1769938 h 1769938"/>
                <a:gd name="connsiteX7" fmla="*/ 0 w 2145923"/>
                <a:gd name="connsiteY7" fmla="*/ 1592944 h 1769938"/>
                <a:gd name="connsiteX8" fmla="*/ 0 w 2145923"/>
                <a:gd name="connsiteY8" fmla="*/ 176994 h 17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923" h="1769938">
                  <a:moveTo>
                    <a:pt x="0" y="176994"/>
                  </a:moveTo>
                  <a:cubicBezTo>
                    <a:pt x="0" y="79243"/>
                    <a:pt x="79243" y="0"/>
                    <a:pt x="176994" y="0"/>
                  </a:cubicBezTo>
                  <a:lnTo>
                    <a:pt x="1968929" y="0"/>
                  </a:lnTo>
                  <a:cubicBezTo>
                    <a:pt x="2066680" y="0"/>
                    <a:pt x="2145923" y="79243"/>
                    <a:pt x="2145923" y="176994"/>
                  </a:cubicBezTo>
                  <a:lnTo>
                    <a:pt x="2145923" y="1592944"/>
                  </a:lnTo>
                  <a:cubicBezTo>
                    <a:pt x="2145923" y="1690695"/>
                    <a:pt x="2066680" y="1769938"/>
                    <a:pt x="1968929" y="1769938"/>
                  </a:cubicBezTo>
                  <a:lnTo>
                    <a:pt x="176994" y="1769938"/>
                  </a:lnTo>
                  <a:cubicBezTo>
                    <a:pt x="79243" y="1769938"/>
                    <a:pt x="0" y="1690695"/>
                    <a:pt x="0" y="1592944"/>
                  </a:cubicBezTo>
                  <a:lnTo>
                    <a:pt x="0" y="176994"/>
                  </a:lnTo>
                  <a:close/>
                </a:path>
              </a:pathLst>
            </a:cu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1686" tIns="440958" rIns="61686" bIns="61687" numCol="1" spcCol="1270" anchor="ctr" anchorCtr="0">
              <a:noAutofit/>
            </a:bodyPr>
            <a:lstStyle/>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Renew capacity-based yearly subscription</a:t>
              </a:r>
            </a:p>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Change billing model (consumption v.s. capacity)</a:t>
              </a:r>
            </a:p>
            <a:p>
              <a:pPr marL="57150" lvl="1" indent="-57150" algn="l" defTabSz="488950">
                <a:spcBef>
                  <a:spcPct val="0"/>
                </a:spcBef>
                <a:spcAft>
                  <a:spcPts val="600"/>
                </a:spcAft>
                <a:buChar char="•"/>
              </a:pPr>
              <a:r>
                <a:rPr lang="en-US" sz="1000" kern="1200">
                  <a:solidFill>
                    <a:sysClr val="windowText" lastClr="000000">
                      <a:hueOff val="0"/>
                      <a:satOff val="0"/>
                      <a:lumOff val="0"/>
                      <a:alphaOff val="0"/>
                    </a:sysClr>
                  </a:solidFill>
                  <a:ea typeface="+mn-ea"/>
                  <a:cs typeface="+mn-cs"/>
                </a:rPr>
                <a:t>Scale changes (add/remove nodes) for capacity-based billing</a:t>
              </a:r>
            </a:p>
          </p:txBody>
        </p:sp>
        <p:sp>
          <p:nvSpPr>
            <p:cNvPr id="16" name="Freeform: Shape 15"/>
            <p:cNvSpPr/>
            <p:nvPr/>
          </p:nvSpPr>
          <p:spPr>
            <a:xfrm>
              <a:off x="9799008" y="2630030"/>
              <a:ext cx="1907487" cy="758544"/>
            </a:xfrm>
            <a:custGeom>
              <a:avLst/>
              <a:gdLst>
                <a:gd name="connsiteX0" fmla="*/ 0 w 1907487"/>
                <a:gd name="connsiteY0" fmla="*/ 75854 h 758544"/>
                <a:gd name="connsiteX1" fmla="*/ 75854 w 1907487"/>
                <a:gd name="connsiteY1" fmla="*/ 0 h 758544"/>
                <a:gd name="connsiteX2" fmla="*/ 1831633 w 1907487"/>
                <a:gd name="connsiteY2" fmla="*/ 0 h 758544"/>
                <a:gd name="connsiteX3" fmla="*/ 1907487 w 1907487"/>
                <a:gd name="connsiteY3" fmla="*/ 75854 h 758544"/>
                <a:gd name="connsiteX4" fmla="*/ 1907487 w 1907487"/>
                <a:gd name="connsiteY4" fmla="*/ 682690 h 758544"/>
                <a:gd name="connsiteX5" fmla="*/ 1831633 w 1907487"/>
                <a:gd name="connsiteY5" fmla="*/ 758544 h 758544"/>
                <a:gd name="connsiteX6" fmla="*/ 75854 w 1907487"/>
                <a:gd name="connsiteY6" fmla="*/ 758544 h 758544"/>
                <a:gd name="connsiteX7" fmla="*/ 0 w 1907487"/>
                <a:gd name="connsiteY7" fmla="*/ 682690 h 758544"/>
                <a:gd name="connsiteX8" fmla="*/ 0 w 1907487"/>
                <a:gd name="connsiteY8" fmla="*/ 75854 h 7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487" h="758544">
                  <a:moveTo>
                    <a:pt x="0" y="75854"/>
                  </a:moveTo>
                  <a:cubicBezTo>
                    <a:pt x="0" y="33961"/>
                    <a:pt x="33961" y="0"/>
                    <a:pt x="75854" y="0"/>
                  </a:cubicBezTo>
                  <a:lnTo>
                    <a:pt x="1831633" y="0"/>
                  </a:lnTo>
                  <a:cubicBezTo>
                    <a:pt x="1873526" y="0"/>
                    <a:pt x="1907487" y="33961"/>
                    <a:pt x="1907487" y="75854"/>
                  </a:cubicBezTo>
                  <a:lnTo>
                    <a:pt x="1907487" y="682690"/>
                  </a:lnTo>
                  <a:cubicBezTo>
                    <a:pt x="1907487" y="724583"/>
                    <a:pt x="1873526" y="758544"/>
                    <a:pt x="1831633" y="758544"/>
                  </a:cubicBezTo>
                  <a:lnTo>
                    <a:pt x="75854" y="758544"/>
                  </a:lnTo>
                  <a:cubicBezTo>
                    <a:pt x="33961" y="758544"/>
                    <a:pt x="0" y="724583"/>
                    <a:pt x="0" y="682690"/>
                  </a:cubicBezTo>
                  <a:lnTo>
                    <a:pt x="0" y="75854"/>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6507" tIns="45077" rIns="56507" bIns="45077" numCol="1" spcCol="1270" anchor="ctr" anchorCtr="0">
              <a:noAutofit/>
            </a:bodyPr>
            <a:lstStyle/>
            <a:p>
              <a:pPr marL="0" lvl="0" indent="0" algn="ctr" defTabSz="800100">
                <a:lnSpc>
                  <a:spcPct val="90000"/>
                </a:lnSpc>
                <a:spcBef>
                  <a:spcPct val="0"/>
                </a:spcBef>
                <a:spcAft>
                  <a:spcPct val="35000"/>
                </a:spcAft>
                <a:buNone/>
              </a:pPr>
              <a:r>
                <a:rPr lang="en-US" sz="1600" kern="1200" dirty="0">
                  <a:solidFill>
                    <a:sysClr val="window" lastClr="FFFFFF"/>
                  </a:solidFill>
                  <a:latin typeface="+mj-lt"/>
                  <a:ea typeface="+mn-ea"/>
                  <a:cs typeface="+mn-cs"/>
                </a:rPr>
                <a:t>Renew / change registration</a:t>
              </a:r>
            </a:p>
          </p:txBody>
        </p:sp>
      </p:grpSp>
      <p:sp>
        <p:nvSpPr>
          <p:cNvPr id="2" name="Rectangle 1">
            <a:extLst>
              <a:ext uri="{FF2B5EF4-FFF2-40B4-BE49-F238E27FC236}">
                <a16:creationId xmlns:a16="http://schemas.microsoft.com/office/drawing/2014/main" id="{CA1FD962-C81A-4157-A883-69706259587C}"/>
              </a:ext>
            </a:extLst>
          </p:cNvPr>
          <p:cNvSpPr/>
          <p:nvPr/>
        </p:nvSpPr>
        <p:spPr>
          <a:xfrm>
            <a:off x="239197" y="5636117"/>
            <a:ext cx="8080032" cy="1200329"/>
          </a:xfrm>
          <a:prstGeom prst="rect">
            <a:avLst/>
          </a:prstGeom>
        </p:spPr>
        <p:txBody>
          <a:bodyPr wrap="none">
            <a:spAutoFit/>
          </a:bodyPr>
          <a:lstStyle/>
          <a:p>
            <a:r>
              <a:rPr lang="en-US" b="1" dirty="0">
                <a:solidFill>
                  <a:srgbClr val="222222"/>
                </a:solidFill>
                <a:latin typeface="segoe-ui_light"/>
              </a:rPr>
              <a:t>Note: This applies to both connected and disconnected deployments</a:t>
            </a:r>
          </a:p>
          <a:p>
            <a:endParaRPr lang="en-US" b="1" dirty="0">
              <a:solidFill>
                <a:srgbClr val="222222"/>
              </a:solidFill>
              <a:latin typeface="segoe-ui_light"/>
            </a:endParaRPr>
          </a:p>
          <a:p>
            <a:r>
              <a:rPr lang="en-US" b="1" dirty="0">
                <a:solidFill>
                  <a:srgbClr val="222222"/>
                </a:solidFill>
                <a:latin typeface="segoe-ui_light"/>
              </a:rPr>
              <a:t>Register Azure Stack Hub with your Azure Subscription</a:t>
            </a:r>
          </a:p>
          <a:p>
            <a:r>
              <a:rPr lang="en-US" dirty="0">
                <a:hlinkClick r:id="rId3"/>
              </a:rPr>
              <a:t>https://docs.microsoft.com/en-us/azure-stack/operator/azure-stack-registration</a:t>
            </a:r>
            <a:endParaRPr lang="en-US" dirty="0"/>
          </a:p>
        </p:txBody>
      </p:sp>
    </p:spTree>
    <p:extLst>
      <p:ext uri="{BB962C8B-B14F-4D97-AF65-F5344CB8AC3E}">
        <p14:creationId xmlns:p14="http://schemas.microsoft.com/office/powerpoint/2010/main" val="18478151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702" y="1270921"/>
            <a:ext cx="10343255" cy="3059299"/>
          </a:xfrm>
        </p:spPr>
        <p:txBody>
          <a:bodyPr/>
          <a:lstStyle/>
          <a:p>
            <a:pPr marL="0" indent="0">
              <a:lnSpc>
                <a:spcPct val="100000"/>
              </a:lnSpc>
              <a:spcAft>
                <a:spcPts val="1200"/>
              </a:spcAft>
              <a:buNone/>
            </a:pPr>
            <a:r>
              <a:rPr lang="en-US" sz="2800" dirty="0">
                <a:solidFill>
                  <a:schemeClr val="tx2"/>
                </a:solidFill>
              </a:rPr>
              <a:t>The following events will trigger the need for a registration update or renewal:</a:t>
            </a:r>
          </a:p>
          <a:p>
            <a:pPr marL="291436" indent="-291436">
              <a:lnSpc>
                <a:spcPct val="100000"/>
              </a:lnSpc>
              <a:spcAft>
                <a:spcPts val="1200"/>
              </a:spcAft>
              <a:buFont typeface="Arial" panose="020B0604020202020204" pitchFamily="34" charset="0"/>
              <a:buChar char="•"/>
            </a:pPr>
            <a:r>
              <a:rPr lang="en-US" sz="2800" dirty="0">
                <a:solidFill>
                  <a:schemeClr val="tx1"/>
                </a:solidFill>
              </a:rPr>
              <a:t>Renew capacity-based annual subscription</a:t>
            </a:r>
          </a:p>
          <a:p>
            <a:pPr marL="291436" indent="-291436">
              <a:lnSpc>
                <a:spcPct val="100000"/>
              </a:lnSpc>
              <a:spcAft>
                <a:spcPts val="1200"/>
              </a:spcAft>
              <a:buFont typeface="Arial" panose="020B0604020202020204" pitchFamily="34" charset="0"/>
              <a:buChar char="•"/>
            </a:pPr>
            <a:r>
              <a:rPr lang="en-US" sz="2800" dirty="0">
                <a:solidFill>
                  <a:schemeClr val="tx1"/>
                </a:solidFill>
              </a:rPr>
              <a:t>Change billing model (consumption vs. capacity)</a:t>
            </a:r>
          </a:p>
          <a:p>
            <a:pPr marL="291436" indent="-291436">
              <a:lnSpc>
                <a:spcPct val="100000"/>
              </a:lnSpc>
              <a:spcAft>
                <a:spcPts val="1200"/>
              </a:spcAft>
              <a:buFont typeface="Arial" panose="020B0604020202020204" pitchFamily="34" charset="0"/>
              <a:buChar char="•"/>
            </a:pPr>
            <a:r>
              <a:rPr lang="en-US" sz="2800" dirty="0">
                <a:solidFill>
                  <a:schemeClr val="tx1"/>
                </a:solidFill>
              </a:rPr>
              <a:t>Scale changes (add / remove nodes) for capacity-based billing</a:t>
            </a:r>
          </a:p>
        </p:txBody>
      </p:sp>
      <p:sp>
        <p:nvSpPr>
          <p:cNvPr id="7" name="Title 6"/>
          <p:cNvSpPr>
            <a:spLocks noGrp="1"/>
          </p:cNvSpPr>
          <p:nvPr>
            <p:ph type="title"/>
          </p:nvPr>
        </p:nvSpPr>
        <p:spPr/>
        <p:txBody>
          <a:bodyPr/>
          <a:lstStyle/>
          <a:p>
            <a:r>
              <a:rPr lang="en-US" dirty="0">
                <a:solidFill>
                  <a:srgbClr val="505050"/>
                </a:solidFill>
              </a:rPr>
              <a:t>Renewing and Changing Registration</a:t>
            </a:r>
          </a:p>
        </p:txBody>
      </p:sp>
    </p:spTree>
    <p:extLst>
      <p:ext uri="{BB962C8B-B14F-4D97-AF65-F5344CB8AC3E}">
        <p14:creationId xmlns:p14="http://schemas.microsoft.com/office/powerpoint/2010/main" val="918214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2770-075D-4FE9-8775-504C3EA55BED}"/>
              </a:ext>
            </a:extLst>
          </p:cNvPr>
          <p:cNvSpPr>
            <a:spLocks noGrp="1"/>
          </p:cNvSpPr>
          <p:nvPr>
            <p:ph type="title"/>
          </p:nvPr>
        </p:nvSpPr>
        <p:spPr/>
        <p:txBody>
          <a:bodyPr/>
          <a:lstStyle/>
          <a:p>
            <a:r>
              <a:rPr lang="en-US" sz="4400" dirty="0"/>
              <a:t>Additional Resource Providers</a:t>
            </a:r>
          </a:p>
        </p:txBody>
      </p:sp>
      <p:sp>
        <p:nvSpPr>
          <p:cNvPr id="3" name="Text Placeholder 2">
            <a:extLst>
              <a:ext uri="{FF2B5EF4-FFF2-40B4-BE49-F238E27FC236}">
                <a16:creationId xmlns:a16="http://schemas.microsoft.com/office/drawing/2014/main" id="{FEEC1B74-8606-4BEA-B1A4-52A193D05835}"/>
              </a:ext>
            </a:extLst>
          </p:cNvPr>
          <p:cNvSpPr>
            <a:spLocks noGrp="1"/>
          </p:cNvSpPr>
          <p:nvPr>
            <p:ph type="body" sz="quarter" idx="10"/>
          </p:nvPr>
        </p:nvSpPr>
        <p:spPr>
          <a:xfrm>
            <a:off x="274702" y="1211287"/>
            <a:ext cx="11888787" cy="4936736"/>
          </a:xfrm>
        </p:spPr>
        <p:txBody>
          <a:bodyPr/>
          <a:lstStyle/>
          <a:p>
            <a:r>
              <a:rPr lang="en-US" sz="3200" dirty="0"/>
              <a:t>Download and installation of the additional Resource Providers is not part of the core Azure Stack Hub deployment:</a:t>
            </a:r>
          </a:p>
          <a:p>
            <a:pPr lvl="1"/>
            <a:r>
              <a:rPr lang="en-US" sz="2400" dirty="0"/>
              <a:t>App Service</a:t>
            </a:r>
          </a:p>
          <a:p>
            <a:pPr lvl="1"/>
            <a:r>
              <a:rPr lang="en-US" sz="2400" dirty="0"/>
              <a:t>Event Hubs</a:t>
            </a:r>
          </a:p>
          <a:p>
            <a:pPr lvl="1"/>
            <a:r>
              <a:rPr lang="en-US" sz="2400" dirty="0"/>
              <a:t>IoT Hub</a:t>
            </a:r>
          </a:p>
          <a:p>
            <a:pPr lvl="1"/>
            <a:r>
              <a:rPr lang="en-US" sz="2400" dirty="0"/>
              <a:t>MySQL</a:t>
            </a:r>
          </a:p>
          <a:p>
            <a:pPr lvl="1"/>
            <a:r>
              <a:rPr lang="en-US" sz="2400" dirty="0"/>
              <a:t>SQL</a:t>
            </a:r>
          </a:p>
          <a:p>
            <a:r>
              <a:rPr lang="en-US" sz="3200" dirty="0"/>
              <a:t>Each of them requires planning and configuration decisions (like where to host the SQL database that the SQL RP will use to create databases for tenants).</a:t>
            </a:r>
          </a:p>
          <a:p>
            <a:pPr lvl="1"/>
            <a:r>
              <a:rPr lang="en-US" sz="2400" dirty="0"/>
              <a:t>More details in the PaaS module coming up later</a:t>
            </a:r>
          </a:p>
        </p:txBody>
      </p:sp>
    </p:spTree>
    <p:extLst>
      <p:ext uri="{BB962C8B-B14F-4D97-AF65-F5344CB8AC3E}">
        <p14:creationId xmlns:p14="http://schemas.microsoft.com/office/powerpoint/2010/main" val="36392355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434975" y="1403379"/>
            <a:ext cx="11567160" cy="5060809"/>
          </a:xfrm>
        </p:spPr>
        <p:txBody>
          <a:bodyPr/>
          <a:lstStyle/>
          <a:p>
            <a:pPr>
              <a:lnSpc>
                <a:spcPct val="110000"/>
              </a:lnSpc>
            </a:pPr>
            <a:r>
              <a:rPr lang="en-US" sz="2400" dirty="0"/>
              <a:t>OEMs responsible for agentless HW device monitoring</a:t>
            </a:r>
          </a:p>
          <a:p>
            <a:pPr>
              <a:lnSpc>
                <a:spcPct val="110000"/>
              </a:lnSpc>
            </a:pPr>
            <a:r>
              <a:rPr lang="en-US" sz="2400" dirty="0"/>
              <a:t>Vendor-specific solutions</a:t>
            </a:r>
          </a:p>
          <a:p>
            <a:pPr>
              <a:lnSpc>
                <a:spcPct val="110000"/>
              </a:lnSpc>
            </a:pPr>
            <a:r>
              <a:rPr lang="en-US" sz="2400" dirty="0"/>
              <a:t>Deployed on the Hardware Lifecycle Host (HLH)*</a:t>
            </a:r>
          </a:p>
          <a:p>
            <a:pPr>
              <a:lnSpc>
                <a:spcPct val="110000"/>
              </a:lnSpc>
            </a:pPr>
            <a:r>
              <a:rPr lang="en-US" sz="2400" dirty="0"/>
              <a:t>“Call home“ option to order spare parts </a:t>
            </a:r>
          </a:p>
          <a:p>
            <a:pPr>
              <a:lnSpc>
                <a:spcPct val="110000"/>
              </a:lnSpc>
            </a:pPr>
            <a:endParaRPr lang="en-US" sz="2400" dirty="0"/>
          </a:p>
          <a:p>
            <a:pPr>
              <a:lnSpc>
                <a:spcPct val="110000"/>
              </a:lnSpc>
            </a:pPr>
            <a:endParaRPr lang="en-US" sz="2400" dirty="0"/>
          </a:p>
          <a:p>
            <a:pPr>
              <a:lnSpc>
                <a:spcPct val="110000"/>
              </a:lnSpc>
            </a:pPr>
            <a:endParaRPr lang="en-US" sz="2400" dirty="0"/>
          </a:p>
          <a:p>
            <a:pPr>
              <a:lnSpc>
                <a:spcPct val="110000"/>
              </a:lnSpc>
            </a:pPr>
            <a:endParaRPr lang="en-US" sz="2400" dirty="0"/>
          </a:p>
          <a:p>
            <a:pPr marL="0" indent="0">
              <a:lnSpc>
                <a:spcPct val="110000"/>
              </a:lnSpc>
              <a:buNone/>
            </a:pPr>
            <a:r>
              <a:rPr lang="en-US" sz="2400" dirty="0"/>
              <a:t>* </a:t>
            </a:r>
            <a:r>
              <a:rPr lang="en-US" sz="2400" dirty="0">
                <a:solidFill>
                  <a:srgbClr val="505050"/>
                </a:solidFill>
                <a:latin typeface="+mj-lt"/>
              </a:rPr>
              <a:t>Not all Hardware Vendors will have the HLH</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de-DE" dirty="0">
                <a:solidFill>
                  <a:schemeClr val="tx1"/>
                </a:solidFill>
              </a:rPr>
              <a:t>Integration with monitoring solutions</a:t>
            </a:r>
            <a:endParaRPr lang="en-US" dirty="0">
              <a:solidFill>
                <a:schemeClr val="tx1"/>
              </a:solidFill>
            </a:endParaRPr>
          </a:p>
        </p:txBody>
      </p:sp>
    </p:spTree>
    <p:extLst>
      <p:ext uri="{BB962C8B-B14F-4D97-AF65-F5344CB8AC3E}">
        <p14:creationId xmlns:p14="http://schemas.microsoft.com/office/powerpoint/2010/main" val="10963174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446087" y="1142881"/>
            <a:ext cx="11567160" cy="1415900"/>
          </a:xfrm>
        </p:spPr>
        <p:txBody>
          <a:bodyPr/>
          <a:lstStyle/>
          <a:p>
            <a:pPr>
              <a:lnSpc>
                <a:spcPct val="110000"/>
              </a:lnSpc>
            </a:pPr>
            <a:r>
              <a:rPr lang="en-US" sz="2400" dirty="0"/>
              <a:t>Enable IT Service Management by adopting existing pipes/processes</a:t>
            </a:r>
          </a:p>
          <a:p>
            <a:pPr lvl="1">
              <a:lnSpc>
                <a:spcPct val="110000"/>
              </a:lnSpc>
            </a:pPr>
            <a:r>
              <a:rPr lang="en-US" sz="2000" dirty="0"/>
              <a:t>Monitor with existing datacenter monitoring tooling</a:t>
            </a:r>
          </a:p>
          <a:p>
            <a:pPr lvl="1">
              <a:lnSpc>
                <a:spcPct val="110000"/>
              </a:lnSpc>
            </a:pPr>
            <a:r>
              <a:rPr lang="en-US" sz="2000" dirty="0"/>
              <a:t>Use existing connections from Monitoring to Ticketing, and others</a:t>
            </a:r>
            <a:endParaRPr lang="en-US" sz="2400" dirty="0"/>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de-DE" dirty="0">
                <a:solidFill>
                  <a:schemeClr val="tx1"/>
                </a:solidFill>
              </a:rPr>
              <a:t>ITSM integration</a:t>
            </a:r>
            <a:endParaRPr lang="en-US" dirty="0">
              <a:solidFill>
                <a:schemeClr val="tx1"/>
              </a:solidFill>
            </a:endParaRPr>
          </a:p>
        </p:txBody>
      </p:sp>
      <p:sp>
        <p:nvSpPr>
          <p:cNvPr id="4" name="Rectangle: Rounded Corners 3">
            <a:extLst>
              <a:ext uri="{FF2B5EF4-FFF2-40B4-BE49-F238E27FC236}">
                <a16:creationId xmlns:a16="http://schemas.microsoft.com/office/drawing/2014/main" id="{36A51800-863D-4C41-8BAB-85A78EAB00F8}"/>
              </a:ext>
            </a:extLst>
          </p:cNvPr>
          <p:cNvSpPr/>
          <p:nvPr/>
        </p:nvSpPr>
        <p:spPr bwMode="auto">
          <a:xfrm>
            <a:off x="1293278" y="2735096"/>
            <a:ext cx="9277186" cy="1420874"/>
          </a:xfrm>
          <a:prstGeom prst="roundRect">
            <a:avLst/>
          </a:prstGeom>
          <a:solidFill>
            <a:srgbClr val="D83B01">
              <a:lumMod val="40000"/>
              <a:lumOff val="60000"/>
              <a:alpha val="43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1511127D-D623-4FFB-8AA4-BAB8CCBB42D7}"/>
              </a:ext>
            </a:extLst>
          </p:cNvPr>
          <p:cNvSpPr/>
          <p:nvPr/>
        </p:nvSpPr>
        <p:spPr bwMode="auto">
          <a:xfrm>
            <a:off x="1442910"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Azure Stack Hub Software*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*including Storage</a:t>
            </a:r>
          </a:p>
        </p:txBody>
      </p:sp>
      <p:sp>
        <p:nvSpPr>
          <p:cNvPr id="6" name="Rectangle 5">
            <a:extLst>
              <a:ext uri="{FF2B5EF4-FFF2-40B4-BE49-F238E27FC236}">
                <a16:creationId xmlns:a16="http://schemas.microsoft.com/office/drawing/2014/main" id="{F18B1F23-9C0C-4F6E-9BD0-3A8C941655D2}"/>
              </a:ext>
            </a:extLst>
          </p:cNvPr>
          <p:cNvSpPr/>
          <p:nvPr/>
        </p:nvSpPr>
        <p:spPr bwMode="auto">
          <a:xfrm>
            <a:off x="4510367"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Physical Server</a:t>
            </a:r>
          </a:p>
        </p:txBody>
      </p:sp>
      <p:sp>
        <p:nvSpPr>
          <p:cNvPr id="7" name="Rectangle 6">
            <a:extLst>
              <a:ext uri="{FF2B5EF4-FFF2-40B4-BE49-F238E27FC236}">
                <a16:creationId xmlns:a16="http://schemas.microsoft.com/office/drawing/2014/main" id="{F23BED6D-82FF-46F6-A68C-51EC9B96D0F2}"/>
              </a:ext>
            </a:extLst>
          </p:cNvPr>
          <p:cNvSpPr/>
          <p:nvPr/>
        </p:nvSpPr>
        <p:spPr bwMode="auto">
          <a:xfrm>
            <a:off x="7620612" y="3019271"/>
            <a:ext cx="2768193" cy="852524"/>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Network Devices</a:t>
            </a:r>
          </a:p>
        </p:txBody>
      </p:sp>
      <p:sp>
        <p:nvSpPr>
          <p:cNvPr id="8" name="Rectangle 7">
            <a:extLst>
              <a:ext uri="{FF2B5EF4-FFF2-40B4-BE49-F238E27FC236}">
                <a16:creationId xmlns:a16="http://schemas.microsoft.com/office/drawing/2014/main" id="{53F99591-0D67-4CF9-B53A-F6DB1B1DE898}"/>
              </a:ext>
            </a:extLst>
          </p:cNvPr>
          <p:cNvSpPr/>
          <p:nvPr/>
        </p:nvSpPr>
        <p:spPr bwMode="auto">
          <a:xfrm>
            <a:off x="1442910" y="4724319"/>
            <a:ext cx="2936529" cy="781481"/>
          </a:xfrm>
          <a:prstGeom prst="rect">
            <a:avLst/>
          </a:prstGeom>
          <a:solidFill>
            <a:srgbClr val="00B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Monitoring Solution</a:t>
            </a:r>
          </a:p>
        </p:txBody>
      </p:sp>
      <p:sp>
        <p:nvSpPr>
          <p:cNvPr id="9" name="Rectangle 8">
            <a:extLst>
              <a:ext uri="{FF2B5EF4-FFF2-40B4-BE49-F238E27FC236}">
                <a16:creationId xmlns:a16="http://schemas.microsoft.com/office/drawing/2014/main" id="{4F9D416C-8C54-41CA-A4A0-4F88BBEC027F}"/>
              </a:ext>
            </a:extLst>
          </p:cNvPr>
          <p:cNvSpPr/>
          <p:nvPr/>
        </p:nvSpPr>
        <p:spPr bwMode="auto">
          <a:xfrm>
            <a:off x="1442910" y="5957365"/>
            <a:ext cx="8945894" cy="390740"/>
          </a:xfrm>
          <a:prstGeom prst="rect">
            <a:avLst/>
          </a:prstGeom>
          <a:solidFill>
            <a:srgbClr val="00B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Ticketing, CMDB…</a:t>
            </a:r>
          </a:p>
        </p:txBody>
      </p:sp>
      <p:sp>
        <p:nvSpPr>
          <p:cNvPr id="10" name="TextBox 9">
            <a:extLst>
              <a:ext uri="{FF2B5EF4-FFF2-40B4-BE49-F238E27FC236}">
                <a16:creationId xmlns:a16="http://schemas.microsoft.com/office/drawing/2014/main" id="{9B63D6EA-EC74-4576-BC15-2F0938141C97}"/>
              </a:ext>
            </a:extLst>
          </p:cNvPr>
          <p:cNvSpPr txBox="1"/>
          <p:nvPr/>
        </p:nvSpPr>
        <p:spPr>
          <a:xfrm>
            <a:off x="4921855" y="2650016"/>
            <a:ext cx="1945216" cy="456251"/>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rgbClr val="353535"/>
                    </a:gs>
                    <a:gs pos="30000">
                      <a:srgbClr val="353535"/>
                    </a:gs>
                  </a:gsLst>
                  <a:lin ang="5400000" scaled="0"/>
                </a:gradFill>
                <a:latin typeface="Segoe UI Semilight"/>
              </a:rPr>
              <a:t>Integrated System</a:t>
            </a:r>
          </a:p>
        </p:txBody>
      </p:sp>
      <p:cxnSp>
        <p:nvCxnSpPr>
          <p:cNvPr id="11" name="Straight Arrow Connector 10">
            <a:extLst>
              <a:ext uri="{FF2B5EF4-FFF2-40B4-BE49-F238E27FC236}">
                <a16:creationId xmlns:a16="http://schemas.microsoft.com/office/drawing/2014/main" id="{4FE22CA1-E307-4973-9F8C-666BF9CBE7E8}"/>
              </a:ext>
            </a:extLst>
          </p:cNvPr>
          <p:cNvCxnSpPr/>
          <p:nvPr/>
        </p:nvCxnSpPr>
        <p:spPr>
          <a:xfrm>
            <a:off x="2827006" y="3874145"/>
            <a:ext cx="0" cy="852524"/>
          </a:xfrm>
          <a:prstGeom prst="straightConnector1">
            <a:avLst/>
          </a:prstGeom>
          <a:noFill/>
          <a:ln w="38100" cap="flat" cmpd="sng" algn="ctr">
            <a:solidFill>
              <a:srgbClr val="353535"/>
            </a:solidFill>
            <a:prstDash val="solid"/>
            <a:headEnd type="none"/>
            <a:tailEnd type="triangle"/>
          </a:ln>
          <a:effectLst/>
        </p:spPr>
      </p:cxnSp>
      <p:cxnSp>
        <p:nvCxnSpPr>
          <p:cNvPr id="12" name="Straight Arrow Connector 11">
            <a:extLst>
              <a:ext uri="{FF2B5EF4-FFF2-40B4-BE49-F238E27FC236}">
                <a16:creationId xmlns:a16="http://schemas.microsoft.com/office/drawing/2014/main" id="{0E07DF20-FF45-45A0-A853-5FE5801718CC}"/>
              </a:ext>
            </a:extLst>
          </p:cNvPr>
          <p:cNvCxnSpPr/>
          <p:nvPr/>
        </p:nvCxnSpPr>
        <p:spPr>
          <a:xfrm>
            <a:off x="5931871" y="3871795"/>
            <a:ext cx="0" cy="852524"/>
          </a:xfrm>
          <a:prstGeom prst="straightConnector1">
            <a:avLst/>
          </a:prstGeom>
          <a:noFill/>
          <a:ln w="38100" cap="flat" cmpd="sng" algn="ctr">
            <a:solidFill>
              <a:srgbClr val="353535"/>
            </a:solidFill>
            <a:prstDash val="solid"/>
            <a:headEnd type="none"/>
            <a:tailEnd type="triangle"/>
          </a:ln>
          <a:effectLst/>
        </p:spPr>
      </p:cxnSp>
      <p:cxnSp>
        <p:nvCxnSpPr>
          <p:cNvPr id="13" name="Straight Arrow Connector 12">
            <a:extLst>
              <a:ext uri="{FF2B5EF4-FFF2-40B4-BE49-F238E27FC236}">
                <a16:creationId xmlns:a16="http://schemas.microsoft.com/office/drawing/2014/main" id="{2DAA3596-223C-47BF-8B55-7C4B5696263D}"/>
              </a:ext>
            </a:extLst>
          </p:cNvPr>
          <p:cNvCxnSpPr/>
          <p:nvPr/>
        </p:nvCxnSpPr>
        <p:spPr>
          <a:xfrm>
            <a:off x="8999328" y="3871795"/>
            <a:ext cx="0" cy="852524"/>
          </a:xfrm>
          <a:prstGeom prst="straightConnector1">
            <a:avLst/>
          </a:prstGeom>
          <a:noFill/>
          <a:ln w="38100" cap="flat" cmpd="sng" algn="ctr">
            <a:solidFill>
              <a:srgbClr val="353535"/>
            </a:solidFill>
            <a:prstDash val="solid"/>
            <a:headEnd type="none"/>
            <a:tailEnd type="triangle"/>
          </a:ln>
          <a:effectLst/>
        </p:spPr>
      </p:cxnSp>
      <p:sp>
        <p:nvSpPr>
          <p:cNvPr id="14" name="TextBox 13">
            <a:extLst>
              <a:ext uri="{FF2B5EF4-FFF2-40B4-BE49-F238E27FC236}">
                <a16:creationId xmlns:a16="http://schemas.microsoft.com/office/drawing/2014/main" id="{9577F1DA-65DD-4B29-B1A4-16B4BDA2A0A4}"/>
              </a:ext>
            </a:extLst>
          </p:cNvPr>
          <p:cNvSpPr txBox="1"/>
          <p:nvPr/>
        </p:nvSpPr>
        <p:spPr>
          <a:xfrm>
            <a:off x="2765013" y="4151337"/>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latin typeface="Segoe UI Semilight"/>
              </a:rPr>
              <a:t>Rest API</a:t>
            </a:r>
          </a:p>
        </p:txBody>
      </p:sp>
      <p:sp>
        <p:nvSpPr>
          <p:cNvPr id="15" name="TextBox 14">
            <a:extLst>
              <a:ext uri="{FF2B5EF4-FFF2-40B4-BE49-F238E27FC236}">
                <a16:creationId xmlns:a16="http://schemas.microsoft.com/office/drawing/2014/main" id="{46C4842A-1345-4C13-9211-277B43FBCEEF}"/>
              </a:ext>
            </a:extLst>
          </p:cNvPr>
          <p:cNvSpPr txBox="1"/>
          <p:nvPr/>
        </p:nvSpPr>
        <p:spPr>
          <a:xfrm>
            <a:off x="5926098" y="4162773"/>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53535"/>
                    </a:gs>
                    <a:gs pos="30000">
                      <a:srgbClr val="353535"/>
                    </a:gs>
                  </a:gsLst>
                  <a:lin ang="5400000" scaled="0"/>
                </a:gradFill>
                <a:latin typeface="Segoe UI Semilight"/>
              </a:rPr>
              <a:t>IPMI</a:t>
            </a:r>
          </a:p>
        </p:txBody>
      </p:sp>
      <p:sp>
        <p:nvSpPr>
          <p:cNvPr id="16" name="TextBox 15">
            <a:extLst>
              <a:ext uri="{FF2B5EF4-FFF2-40B4-BE49-F238E27FC236}">
                <a16:creationId xmlns:a16="http://schemas.microsoft.com/office/drawing/2014/main" id="{892D5F81-765F-4D12-8ACF-849CE3E5D771}"/>
              </a:ext>
            </a:extLst>
          </p:cNvPr>
          <p:cNvSpPr txBox="1"/>
          <p:nvPr/>
        </p:nvSpPr>
        <p:spPr>
          <a:xfrm>
            <a:off x="8917774" y="4151338"/>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latin typeface="Segoe UI Semilight"/>
              </a:rPr>
              <a:t>SNMP</a:t>
            </a:r>
          </a:p>
        </p:txBody>
      </p:sp>
      <p:cxnSp>
        <p:nvCxnSpPr>
          <p:cNvPr id="17" name="Straight Arrow Connector 16">
            <a:extLst>
              <a:ext uri="{FF2B5EF4-FFF2-40B4-BE49-F238E27FC236}">
                <a16:creationId xmlns:a16="http://schemas.microsoft.com/office/drawing/2014/main" id="{9D615228-8515-4DE4-BF3A-07140B65CB8C}"/>
              </a:ext>
            </a:extLst>
          </p:cNvPr>
          <p:cNvCxnSpPr>
            <a:cxnSpLocks/>
          </p:cNvCxnSpPr>
          <p:nvPr/>
        </p:nvCxnSpPr>
        <p:spPr>
          <a:xfrm flipH="1">
            <a:off x="2845712" y="5519738"/>
            <a:ext cx="2263" cy="415437"/>
          </a:xfrm>
          <a:prstGeom prst="straightConnector1">
            <a:avLst/>
          </a:prstGeom>
          <a:noFill/>
          <a:ln w="38100" cap="flat" cmpd="sng" algn="ctr">
            <a:solidFill>
              <a:srgbClr val="353535"/>
            </a:solidFill>
            <a:prstDash val="solid"/>
            <a:headEnd type="none"/>
            <a:tailEnd type="triangle"/>
          </a:ln>
          <a:effectLst/>
        </p:spPr>
      </p:cxnSp>
      <p:sp>
        <p:nvSpPr>
          <p:cNvPr id="18" name="Rectangle 17">
            <a:extLst>
              <a:ext uri="{FF2B5EF4-FFF2-40B4-BE49-F238E27FC236}">
                <a16:creationId xmlns:a16="http://schemas.microsoft.com/office/drawing/2014/main" id="{488B4987-8E40-4269-950B-B76F27B3BAF8}"/>
              </a:ext>
            </a:extLst>
          </p:cNvPr>
          <p:cNvSpPr/>
          <p:nvPr/>
        </p:nvSpPr>
        <p:spPr bwMode="auto">
          <a:xfrm>
            <a:off x="4510368" y="4726599"/>
            <a:ext cx="5878438" cy="781481"/>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Hardware Lifecycle Host</a:t>
            </a:r>
          </a:p>
        </p:txBody>
      </p:sp>
      <p:sp>
        <p:nvSpPr>
          <p:cNvPr id="19" name="TextBox 18">
            <a:extLst>
              <a:ext uri="{FF2B5EF4-FFF2-40B4-BE49-F238E27FC236}">
                <a16:creationId xmlns:a16="http://schemas.microsoft.com/office/drawing/2014/main" id="{57D3B5A6-3164-45EF-B11A-16C44F6DD447}"/>
              </a:ext>
            </a:extLst>
          </p:cNvPr>
          <p:cNvSpPr txBox="1"/>
          <p:nvPr/>
        </p:nvSpPr>
        <p:spPr>
          <a:xfrm>
            <a:off x="5508420" y="3495917"/>
            <a:ext cx="1197056" cy="507902"/>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FFFFFF"/>
                </a:solidFill>
                <a:latin typeface="Segoe UI Semilight"/>
              </a:rPr>
              <a:t>BMC</a:t>
            </a:r>
          </a:p>
        </p:txBody>
      </p:sp>
      <p:cxnSp>
        <p:nvCxnSpPr>
          <p:cNvPr id="20" name="Straight Arrow Connector 19">
            <a:extLst>
              <a:ext uri="{FF2B5EF4-FFF2-40B4-BE49-F238E27FC236}">
                <a16:creationId xmlns:a16="http://schemas.microsoft.com/office/drawing/2014/main" id="{86E9F935-A091-4DFB-9EAB-D0CCBEC6B058}"/>
              </a:ext>
            </a:extLst>
          </p:cNvPr>
          <p:cNvCxnSpPr>
            <a:cxnSpLocks/>
          </p:cNvCxnSpPr>
          <p:nvPr/>
        </p:nvCxnSpPr>
        <p:spPr>
          <a:xfrm flipH="1">
            <a:off x="7444147" y="5520788"/>
            <a:ext cx="1" cy="425141"/>
          </a:xfrm>
          <a:prstGeom prst="straightConnector1">
            <a:avLst/>
          </a:prstGeom>
          <a:noFill/>
          <a:ln w="38100" cap="flat" cmpd="sng" algn="ctr">
            <a:solidFill>
              <a:srgbClr val="353535"/>
            </a:solidFill>
            <a:prstDash val="solid"/>
            <a:headEnd type="none"/>
            <a:tailEnd type="triangle"/>
          </a:ln>
          <a:effectLst/>
        </p:spPr>
      </p:cxnSp>
      <p:cxnSp>
        <p:nvCxnSpPr>
          <p:cNvPr id="21" name="Straight Arrow Connector 20">
            <a:extLst>
              <a:ext uri="{FF2B5EF4-FFF2-40B4-BE49-F238E27FC236}">
                <a16:creationId xmlns:a16="http://schemas.microsoft.com/office/drawing/2014/main" id="{082C88BA-9330-435D-82A6-7062E8DCCAAB}"/>
              </a:ext>
            </a:extLst>
          </p:cNvPr>
          <p:cNvCxnSpPr>
            <a:cxnSpLocks/>
          </p:cNvCxnSpPr>
          <p:nvPr/>
        </p:nvCxnSpPr>
        <p:spPr>
          <a:xfrm flipH="1">
            <a:off x="3545958" y="3871795"/>
            <a:ext cx="2373217" cy="787444"/>
          </a:xfrm>
          <a:prstGeom prst="straightConnector1">
            <a:avLst/>
          </a:prstGeom>
          <a:noFill/>
          <a:ln w="38100" cap="flat" cmpd="sng" algn="ctr">
            <a:solidFill>
              <a:srgbClr val="00B05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5DADAEB4-02C1-43BC-BB55-B4A053D34B62}"/>
              </a:ext>
            </a:extLst>
          </p:cNvPr>
          <p:cNvCxnSpPr>
            <a:cxnSpLocks/>
          </p:cNvCxnSpPr>
          <p:nvPr/>
        </p:nvCxnSpPr>
        <p:spPr>
          <a:xfrm flipH="1">
            <a:off x="3779874" y="3873570"/>
            <a:ext cx="5231467" cy="785669"/>
          </a:xfrm>
          <a:prstGeom prst="straightConnector1">
            <a:avLst/>
          </a:prstGeom>
          <a:noFill/>
          <a:ln w="38100" cap="flat" cmpd="sng" algn="ctr">
            <a:solidFill>
              <a:srgbClr val="00B050"/>
            </a:solidFill>
            <a:prstDash val="solid"/>
            <a:headEnd type="none"/>
            <a:tailEnd type="triangle"/>
          </a:ln>
          <a:effectLst/>
        </p:spPr>
      </p:cxnSp>
      <p:cxnSp>
        <p:nvCxnSpPr>
          <p:cNvPr id="23" name="Straight Arrow Connector 22">
            <a:extLst>
              <a:ext uri="{FF2B5EF4-FFF2-40B4-BE49-F238E27FC236}">
                <a16:creationId xmlns:a16="http://schemas.microsoft.com/office/drawing/2014/main" id="{78A0EF3F-107F-4313-9A29-F2453E91E9C6}"/>
              </a:ext>
            </a:extLst>
          </p:cNvPr>
          <p:cNvCxnSpPr>
            <a:cxnSpLocks/>
          </p:cNvCxnSpPr>
          <p:nvPr/>
        </p:nvCxnSpPr>
        <p:spPr>
          <a:xfrm flipH="1">
            <a:off x="4124325" y="5080098"/>
            <a:ext cx="666666" cy="22545"/>
          </a:xfrm>
          <a:prstGeom prst="straightConnector1">
            <a:avLst/>
          </a:prstGeom>
          <a:noFill/>
          <a:ln w="38100" cap="flat" cmpd="sng" algn="ctr">
            <a:solidFill>
              <a:srgbClr val="353535"/>
            </a:solidFill>
            <a:prstDash val="solid"/>
            <a:headEnd type="none"/>
            <a:tailEnd type="triangle"/>
          </a:ln>
          <a:effectLst/>
        </p:spPr>
      </p:cxnSp>
      <p:cxnSp>
        <p:nvCxnSpPr>
          <p:cNvPr id="24" name="Straight Arrow Connector 23">
            <a:extLst>
              <a:ext uri="{FF2B5EF4-FFF2-40B4-BE49-F238E27FC236}">
                <a16:creationId xmlns:a16="http://schemas.microsoft.com/office/drawing/2014/main" id="{A92F11C9-C1FA-44E3-96B2-E3F81BB9C640}"/>
              </a:ext>
            </a:extLst>
          </p:cNvPr>
          <p:cNvCxnSpPr>
            <a:cxnSpLocks/>
          </p:cNvCxnSpPr>
          <p:nvPr/>
        </p:nvCxnSpPr>
        <p:spPr>
          <a:xfrm>
            <a:off x="116979" y="6634120"/>
            <a:ext cx="796524" cy="0"/>
          </a:xfrm>
          <a:prstGeom prst="straightConnector1">
            <a:avLst/>
          </a:prstGeom>
          <a:noFill/>
          <a:ln w="38100" cap="flat" cmpd="sng" algn="ctr">
            <a:solidFill>
              <a:srgbClr val="00B050"/>
            </a:solidFill>
            <a:prstDash val="solid"/>
            <a:headEnd type="none"/>
            <a:tailEnd type="triangle"/>
          </a:ln>
          <a:effectLst/>
        </p:spPr>
      </p:cxnSp>
      <p:sp>
        <p:nvSpPr>
          <p:cNvPr id="25" name="Content Placeholder 4">
            <a:extLst>
              <a:ext uri="{FF2B5EF4-FFF2-40B4-BE49-F238E27FC236}">
                <a16:creationId xmlns:a16="http://schemas.microsoft.com/office/drawing/2014/main" id="{749C63AB-D9E9-4DA3-BE67-EF184AC38DBB}"/>
              </a:ext>
            </a:extLst>
          </p:cNvPr>
          <p:cNvSpPr txBox="1">
            <a:spLocks/>
          </p:cNvSpPr>
          <p:nvPr/>
        </p:nvSpPr>
        <p:spPr>
          <a:xfrm>
            <a:off x="850401" y="6453976"/>
            <a:ext cx="4269176" cy="360288"/>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600">
                <a:latin typeface="+mj-lt"/>
              </a:rPr>
              <a:t>Only if it is supported by OEM vendor</a:t>
            </a:r>
          </a:p>
        </p:txBody>
      </p:sp>
    </p:spTree>
    <p:extLst>
      <p:ext uri="{BB962C8B-B14F-4D97-AF65-F5344CB8AC3E}">
        <p14:creationId xmlns:p14="http://schemas.microsoft.com/office/powerpoint/2010/main" val="26576218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0264" y="1309995"/>
            <a:ext cx="5583075" cy="4506675"/>
          </a:xfrm>
        </p:spPr>
        <p:txBody>
          <a:bodyPr/>
          <a:lstStyle/>
          <a:p>
            <a:pPr marL="341629" lvl="1" indent="-341629">
              <a:buNone/>
            </a:pPr>
            <a:r>
              <a:rPr lang="en-US" sz="2856" dirty="0">
                <a:solidFill>
                  <a:srgbClr val="0078D7"/>
                </a:solidFill>
                <a:latin typeface="+mj-lt"/>
              </a:rPr>
              <a:t>Azure Stack Hub software – API </a:t>
            </a:r>
          </a:p>
          <a:p>
            <a:pPr marL="291436" lvl="2" indent="-291436"/>
            <a:r>
              <a:rPr lang="en-US" sz="1836" dirty="0">
                <a:latin typeface="+mj-lt"/>
              </a:rPr>
              <a:t>Nagios Plugin (for Open Source &amp; Enterprise Edition) (Available today </a:t>
            </a:r>
            <a:r>
              <a:rPr lang="en-US" sz="1836" dirty="0">
                <a:solidFill>
                  <a:srgbClr val="FFFF00"/>
                </a:solidFill>
                <a:latin typeface="+mj-lt"/>
                <a:hlinkClick r:id="rId3"/>
              </a:rPr>
              <a:t>http://aka.ms/masnagios</a:t>
            </a:r>
            <a:r>
              <a:rPr lang="en-US" sz="1836" dirty="0">
                <a:latin typeface="+mj-lt"/>
              </a:rPr>
              <a:t>) </a:t>
            </a:r>
          </a:p>
          <a:p>
            <a:pPr marL="291436" lvl="2" indent="-291436"/>
            <a:r>
              <a:rPr lang="en-US" sz="1836" dirty="0">
                <a:latin typeface="+mj-lt"/>
              </a:rPr>
              <a:t>API Examples &amp; Documentation for custom integration (Soon available on GitHub)</a:t>
            </a:r>
          </a:p>
          <a:p>
            <a:pPr marL="291436" lvl="2" indent="-291436"/>
            <a:r>
              <a:rPr lang="en-US" sz="1836" dirty="0">
                <a:latin typeface="+mj-lt"/>
              </a:rPr>
              <a:t>System Center Operations Manager – Management Pack</a:t>
            </a:r>
          </a:p>
          <a:p>
            <a:pPr lvl="2">
              <a:buFont typeface="Wingdings" panose="05000000000000000000" pitchFamily="2" charset="2"/>
              <a:buChar char="§"/>
            </a:pPr>
            <a:endParaRPr lang="en-US" sz="1599" dirty="0">
              <a:latin typeface="+mj-lt"/>
            </a:endParaRPr>
          </a:p>
          <a:p>
            <a:pPr marL="341629" lvl="1" indent="-341629">
              <a:buNone/>
            </a:pPr>
            <a:r>
              <a:rPr lang="en-US" sz="2856" dirty="0">
                <a:solidFill>
                  <a:srgbClr val="0078D7"/>
                </a:solidFill>
                <a:latin typeface="+mj-lt"/>
              </a:rPr>
              <a:t>Physical server </a:t>
            </a:r>
            <a:r>
              <a:rPr lang="en-US" sz="2856" dirty="0">
                <a:solidFill>
                  <a:srgbClr val="0078D7"/>
                </a:solidFill>
              </a:rPr>
              <a:t>–</a:t>
            </a:r>
            <a:r>
              <a:rPr lang="en-US" sz="2856" dirty="0">
                <a:solidFill>
                  <a:srgbClr val="0078D7"/>
                </a:solidFill>
                <a:latin typeface="+mj-lt"/>
              </a:rPr>
              <a:t> BMC</a:t>
            </a:r>
          </a:p>
          <a:p>
            <a:pPr marL="293056" lvl="2" indent="-293056"/>
            <a:r>
              <a:rPr lang="en-US" sz="1836" dirty="0">
                <a:latin typeface="+mj-lt"/>
              </a:rPr>
              <a:t>System Center Operations Manager – Hardware Vendor Management Pack</a:t>
            </a:r>
          </a:p>
          <a:p>
            <a:pPr marL="293056" lvl="2" indent="-293056"/>
            <a:r>
              <a:rPr lang="en-US" sz="1836" dirty="0">
                <a:latin typeface="+mj-lt"/>
              </a:rPr>
              <a:t>Hardware Vendor Nagios Plugins</a:t>
            </a:r>
          </a:p>
          <a:p>
            <a:pPr marL="293056" lvl="2" indent="-293056"/>
            <a:r>
              <a:rPr lang="en-US" sz="1836" dirty="0">
                <a:latin typeface="+mj-lt"/>
              </a:rPr>
              <a:t>Other OEM supported monitoring solutions</a:t>
            </a:r>
          </a:p>
          <a:p>
            <a:pPr marL="0" indent="0" algn="r">
              <a:buNone/>
            </a:pPr>
            <a:r>
              <a:rPr lang="en-US" sz="1199" dirty="0"/>
              <a:t>	</a:t>
            </a:r>
          </a:p>
        </p:txBody>
      </p:sp>
      <p:sp>
        <p:nvSpPr>
          <p:cNvPr id="3" name="Title 2"/>
          <p:cNvSpPr>
            <a:spLocks noGrp="1"/>
          </p:cNvSpPr>
          <p:nvPr>
            <p:ph type="title"/>
          </p:nvPr>
        </p:nvSpPr>
        <p:spPr>
          <a:xfrm>
            <a:off x="275481" y="295274"/>
            <a:ext cx="11887878" cy="917575"/>
          </a:xfrm>
        </p:spPr>
        <p:txBody>
          <a:bodyPr/>
          <a:lstStyle/>
          <a:p>
            <a:r>
              <a:rPr lang="en-US" sz="4896" dirty="0"/>
              <a:t>Integration with monitoring solutions</a:t>
            </a:r>
          </a:p>
        </p:txBody>
      </p:sp>
      <p:sp>
        <p:nvSpPr>
          <p:cNvPr id="5" name="Text Placeholder 1"/>
          <p:cNvSpPr txBox="1">
            <a:spLocks/>
          </p:cNvSpPr>
          <p:nvPr/>
        </p:nvSpPr>
        <p:spPr>
          <a:xfrm>
            <a:off x="6680386" y="1309995"/>
            <a:ext cx="5583075" cy="386755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1629" lvl="1" indent="-341629">
              <a:buNone/>
            </a:pPr>
            <a:r>
              <a:rPr lang="en-US" sz="2856" dirty="0">
                <a:solidFill>
                  <a:srgbClr val="0078D7"/>
                </a:solidFill>
                <a:latin typeface="+mj-lt"/>
              </a:rPr>
              <a:t>Network devices </a:t>
            </a:r>
            <a:r>
              <a:rPr lang="en-US" sz="2856" dirty="0">
                <a:solidFill>
                  <a:srgbClr val="0078D7"/>
                </a:solidFill>
              </a:rPr>
              <a:t>–</a:t>
            </a:r>
            <a:r>
              <a:rPr lang="en-US" sz="2856" dirty="0">
                <a:solidFill>
                  <a:srgbClr val="0078D7"/>
                </a:solidFill>
                <a:latin typeface="+mj-lt"/>
              </a:rPr>
              <a:t> SNMP</a:t>
            </a:r>
          </a:p>
          <a:p>
            <a:pPr marL="291436" lvl="2" indent="-291436"/>
            <a:r>
              <a:rPr lang="en-US" sz="1836" dirty="0">
                <a:latin typeface="+mj-lt"/>
              </a:rPr>
              <a:t>System Center Operations Manager – Network Device Discovery</a:t>
            </a:r>
          </a:p>
          <a:p>
            <a:pPr marL="291436" lvl="2" indent="-291436"/>
            <a:r>
              <a:rPr lang="en-US" sz="1836" dirty="0">
                <a:latin typeface="+mj-lt"/>
              </a:rPr>
              <a:t>Nagios Switch Plugin</a:t>
            </a:r>
          </a:p>
          <a:p>
            <a:pPr marL="291436" lvl="2" indent="-291436"/>
            <a:r>
              <a:rPr lang="en-US" sz="1836" dirty="0">
                <a:latin typeface="+mj-lt"/>
              </a:rPr>
              <a:t>Other OEM-supported monitoring solutions</a:t>
            </a:r>
          </a:p>
          <a:p>
            <a:pPr lvl="2">
              <a:buFont typeface="Wingdings" panose="05000000000000000000" pitchFamily="2" charset="2"/>
              <a:buChar char="§"/>
            </a:pPr>
            <a:endParaRPr lang="en-US" sz="1599" dirty="0">
              <a:latin typeface="+mj-lt"/>
            </a:endParaRPr>
          </a:p>
          <a:p>
            <a:pPr marL="0" indent="0">
              <a:buNone/>
            </a:pPr>
            <a:r>
              <a:rPr lang="en-US" sz="2856" dirty="0">
                <a:solidFill>
                  <a:srgbClr val="0078D7"/>
                </a:solidFill>
              </a:rPr>
              <a:t>Tenant subscription </a:t>
            </a:r>
            <a:br>
              <a:rPr lang="en-US" sz="2856" dirty="0">
                <a:solidFill>
                  <a:srgbClr val="0078D7"/>
                </a:solidFill>
              </a:rPr>
            </a:br>
            <a:r>
              <a:rPr lang="en-US" sz="2856" dirty="0">
                <a:solidFill>
                  <a:srgbClr val="0078D7"/>
                </a:solidFill>
              </a:rPr>
              <a:t>health monitoring</a:t>
            </a:r>
          </a:p>
          <a:p>
            <a:pPr marL="293056" lvl="2" indent="-293056"/>
            <a:r>
              <a:rPr lang="en-US" sz="1836" dirty="0">
                <a:latin typeface="+mj-lt"/>
              </a:rPr>
              <a:t>System Center Operations Manager – Azure Management Pack</a:t>
            </a:r>
          </a:p>
          <a:p>
            <a:pPr marL="293056" lvl="2" indent="-293056"/>
            <a:r>
              <a:rPr lang="en-US" sz="1836" dirty="0">
                <a:latin typeface="+mj-lt"/>
              </a:rPr>
              <a:t>Operations Management Suite (OMS)</a:t>
            </a:r>
          </a:p>
        </p:txBody>
      </p:sp>
    </p:spTree>
    <p:extLst>
      <p:ext uri="{BB962C8B-B14F-4D97-AF65-F5344CB8AC3E}">
        <p14:creationId xmlns:p14="http://schemas.microsoft.com/office/powerpoint/2010/main" val="7750520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1078A-D0D6-4A43-82F0-A4469CB4000B}"/>
              </a:ext>
            </a:extLst>
          </p:cNvPr>
          <p:cNvSpPr>
            <a:spLocks noGrp="1"/>
          </p:cNvSpPr>
          <p:nvPr>
            <p:ph type="title"/>
          </p:nvPr>
        </p:nvSpPr>
        <p:spPr/>
        <p:txBody>
          <a:bodyPr/>
          <a:lstStyle/>
          <a:p>
            <a:r>
              <a:rPr lang="en-US" dirty="0"/>
              <a:t>Why is this important?</a:t>
            </a:r>
          </a:p>
        </p:txBody>
      </p:sp>
      <p:sp>
        <p:nvSpPr>
          <p:cNvPr id="6" name="Text Placeholder 5">
            <a:extLst>
              <a:ext uri="{FF2B5EF4-FFF2-40B4-BE49-F238E27FC236}">
                <a16:creationId xmlns:a16="http://schemas.microsoft.com/office/drawing/2014/main" id="{5F8CD7F9-4C71-4515-8302-DBEDB1B89064}"/>
              </a:ext>
            </a:extLst>
          </p:cNvPr>
          <p:cNvSpPr>
            <a:spLocks noGrp="1"/>
          </p:cNvSpPr>
          <p:nvPr>
            <p:ph type="body" sz="quarter" idx="10"/>
          </p:nvPr>
        </p:nvSpPr>
        <p:spPr>
          <a:xfrm>
            <a:off x="277103" y="1549485"/>
            <a:ext cx="11887100" cy="3484031"/>
          </a:xfrm>
        </p:spPr>
        <p:txBody>
          <a:bodyPr/>
          <a:lstStyle/>
          <a:p>
            <a:r>
              <a:rPr lang="en-US" sz="3200" dirty="0"/>
              <a:t>Azure Stack Hub deployments will not be performed by end customers like traditional on-premises products or solutions from Microsoft</a:t>
            </a:r>
          </a:p>
          <a:p>
            <a:r>
              <a:rPr lang="en-US" sz="3200" dirty="0"/>
              <a:t>Acquisition and deployment requires a relationship between Microsoft and your selected OEM partners</a:t>
            </a:r>
          </a:p>
          <a:p>
            <a:r>
              <a:rPr lang="en-US" sz="3200" dirty="0"/>
              <a:t>This section is designed provide you with a high-level understanding of the deployment process being performed</a:t>
            </a:r>
          </a:p>
        </p:txBody>
      </p:sp>
    </p:spTree>
    <p:extLst>
      <p:ext uri="{BB962C8B-B14F-4D97-AF65-F5344CB8AC3E}">
        <p14:creationId xmlns:p14="http://schemas.microsoft.com/office/powerpoint/2010/main" val="26556167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577-E317-4B60-B3EA-E51CE00F7196}"/>
              </a:ext>
            </a:extLst>
          </p:cNvPr>
          <p:cNvSpPr>
            <a:spLocks noGrp="1"/>
          </p:cNvSpPr>
          <p:nvPr>
            <p:ph type="title"/>
          </p:nvPr>
        </p:nvSpPr>
        <p:spPr/>
        <p:txBody>
          <a:bodyPr/>
          <a:lstStyle/>
          <a:p>
            <a:r>
              <a:rPr lang="en-US" dirty="0"/>
              <a:t>Foundational Patterns for Azure Stack Hub</a:t>
            </a:r>
          </a:p>
        </p:txBody>
      </p:sp>
      <p:pic>
        <p:nvPicPr>
          <p:cNvPr id="7" name="Picture 6">
            <a:extLst>
              <a:ext uri="{FF2B5EF4-FFF2-40B4-BE49-F238E27FC236}">
                <a16:creationId xmlns:a16="http://schemas.microsoft.com/office/drawing/2014/main" id="{7F4656EB-0E52-4FD4-B69E-F122D542BA2C}"/>
              </a:ext>
            </a:extLst>
          </p:cNvPr>
          <p:cNvPicPr>
            <a:picLocks noChangeAspect="1"/>
          </p:cNvPicPr>
          <p:nvPr/>
        </p:nvPicPr>
        <p:blipFill>
          <a:blip r:embed="rId3"/>
          <a:stretch>
            <a:fillRect/>
          </a:stretch>
        </p:blipFill>
        <p:spPr>
          <a:xfrm>
            <a:off x="998219" y="1067192"/>
            <a:ext cx="10440035" cy="5795731"/>
          </a:xfrm>
          <a:prstGeom prst="rect">
            <a:avLst/>
          </a:prstGeom>
        </p:spPr>
      </p:pic>
      <p:sp>
        <p:nvSpPr>
          <p:cNvPr id="5" name="Speech Bubble: Rectangle 4">
            <a:extLst>
              <a:ext uri="{FF2B5EF4-FFF2-40B4-BE49-F238E27FC236}">
                <a16:creationId xmlns:a16="http://schemas.microsoft.com/office/drawing/2014/main" id="{F4A3789E-C9D1-4906-946D-E0BD4BDACA43}"/>
              </a:ext>
            </a:extLst>
          </p:cNvPr>
          <p:cNvSpPr/>
          <p:nvPr/>
        </p:nvSpPr>
        <p:spPr bwMode="auto">
          <a:xfrm>
            <a:off x="5791200" y="1984767"/>
            <a:ext cx="3371155" cy="751523"/>
          </a:xfrm>
          <a:prstGeom prst="wedgeRectCallout">
            <a:avLst>
              <a:gd name="adj1" fmla="val -21120"/>
              <a:gd name="adj2" fmla="val -87133"/>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hlinkClick r:id="rId4"/>
              </a:rPr>
              <a:t>https://docs.microsoft.com/en-us/azure/architecture/browse/?terms=azure%20stack%20hub</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997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Critical Decisions</a:t>
            </a:r>
          </a:p>
        </p:txBody>
      </p:sp>
    </p:spTree>
    <p:extLst>
      <p:ext uri="{BB962C8B-B14F-4D97-AF65-F5344CB8AC3E}">
        <p14:creationId xmlns:p14="http://schemas.microsoft.com/office/powerpoint/2010/main" val="391217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6B02-8925-4CC5-BDFB-8E28D5CCF546}"/>
              </a:ext>
            </a:extLst>
          </p:cNvPr>
          <p:cNvSpPr>
            <a:spLocks noGrp="1"/>
          </p:cNvSpPr>
          <p:nvPr>
            <p:ph type="title"/>
          </p:nvPr>
        </p:nvSpPr>
        <p:spPr/>
        <p:txBody>
          <a:bodyPr/>
          <a:lstStyle/>
          <a:p>
            <a:r>
              <a:rPr lang="en-US" dirty="0"/>
              <a:t>Decisions you may regret later…</a:t>
            </a:r>
          </a:p>
        </p:txBody>
      </p:sp>
      <p:sp>
        <p:nvSpPr>
          <p:cNvPr id="3" name="TextBox 2">
            <a:extLst>
              <a:ext uri="{FF2B5EF4-FFF2-40B4-BE49-F238E27FC236}">
                <a16:creationId xmlns:a16="http://schemas.microsoft.com/office/drawing/2014/main" id="{BC782521-15B4-4711-84B6-28897F6E939E}"/>
              </a:ext>
            </a:extLst>
          </p:cNvPr>
          <p:cNvSpPr txBox="1"/>
          <p:nvPr/>
        </p:nvSpPr>
        <p:spPr>
          <a:xfrm>
            <a:off x="510988" y="1701053"/>
            <a:ext cx="10797988" cy="3619452"/>
          </a:xfrm>
          <a:prstGeom prst="rect">
            <a:avLst/>
          </a:prstGeom>
          <a:noFill/>
        </p:spPr>
        <p:txBody>
          <a:bodyPr wrap="square" lIns="182880" tIns="146304" rIns="182880" bIns="146304" rtlCol="0">
            <a:spAutoFit/>
          </a:bodyPr>
          <a:lstStyle/>
          <a:p>
            <a:pPr>
              <a:spcAft>
                <a:spcPts val="600"/>
              </a:spcAft>
            </a:pPr>
            <a:r>
              <a:rPr lang="en-US" sz="2800" dirty="0">
                <a:gradFill>
                  <a:gsLst>
                    <a:gs pos="2917">
                      <a:schemeClr val="tx1"/>
                    </a:gs>
                    <a:gs pos="30000">
                      <a:schemeClr val="tx1"/>
                    </a:gs>
                  </a:gsLst>
                  <a:lin ang="5400000" scaled="0"/>
                </a:gradFill>
                <a:latin typeface="+mj-lt"/>
              </a:rPr>
              <a:t>There are some decisions where, if you change your mind/plan later, a significant Azure Stack Hub change will be required.</a:t>
            </a:r>
          </a:p>
          <a:p>
            <a:pPr>
              <a:spcAft>
                <a:spcPts val="600"/>
              </a:spcAft>
            </a:pPr>
            <a:endParaRPr lang="en-US" sz="2800" dirty="0">
              <a:gradFill>
                <a:gsLst>
                  <a:gs pos="2917">
                    <a:schemeClr val="tx1"/>
                  </a:gs>
                  <a:gs pos="30000">
                    <a:schemeClr val="tx1"/>
                  </a:gs>
                </a:gsLst>
                <a:lin ang="5400000" scaled="0"/>
              </a:gradFill>
              <a:latin typeface="+mj-lt"/>
            </a:endParaRPr>
          </a:p>
          <a:p>
            <a:pPr>
              <a:spcAft>
                <a:spcPts val="600"/>
              </a:spcAft>
            </a:pPr>
            <a:r>
              <a:rPr lang="en-US" sz="2800" dirty="0">
                <a:gradFill>
                  <a:gsLst>
                    <a:gs pos="2917">
                      <a:schemeClr val="tx1"/>
                    </a:gs>
                    <a:gs pos="30000">
                      <a:schemeClr val="tx1"/>
                    </a:gs>
                  </a:gsLst>
                  <a:lin ang="5400000" scaled="0"/>
                </a:gradFill>
                <a:latin typeface="+mj-lt"/>
              </a:rPr>
              <a:t>These significant changes fall into two categories:</a:t>
            </a:r>
          </a:p>
          <a:p>
            <a:pPr marL="342900" indent="-342900">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Changes that require you to redeploy Azure Stack Hub</a:t>
            </a:r>
          </a:p>
          <a:p>
            <a:pPr marL="342900" indent="-342900">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Changes that do not require redeployment but have difficult technical or business procedures implied</a:t>
            </a:r>
          </a:p>
        </p:txBody>
      </p:sp>
      <p:pic>
        <p:nvPicPr>
          <p:cNvPr id="5" name="Picture 4">
            <a:extLst>
              <a:ext uri="{FF2B5EF4-FFF2-40B4-BE49-F238E27FC236}">
                <a16:creationId xmlns:a16="http://schemas.microsoft.com/office/drawing/2014/main" id="{3F7F2C8B-E0F5-44DC-A888-2B83A049AFC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3360737" y="1116012"/>
            <a:ext cx="5715000" cy="4762500"/>
          </a:xfrm>
          <a:prstGeom prst="rect">
            <a:avLst/>
          </a:prstGeom>
        </p:spPr>
      </p:pic>
    </p:spTree>
    <p:extLst>
      <p:ext uri="{BB962C8B-B14F-4D97-AF65-F5344CB8AC3E}">
        <p14:creationId xmlns:p14="http://schemas.microsoft.com/office/powerpoint/2010/main" val="30889819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00AA-E250-46E7-B159-53066F614F6C}"/>
              </a:ext>
            </a:extLst>
          </p:cNvPr>
          <p:cNvSpPr>
            <a:spLocks noGrp="1"/>
          </p:cNvSpPr>
          <p:nvPr>
            <p:ph type="title"/>
          </p:nvPr>
        </p:nvSpPr>
        <p:spPr/>
        <p:txBody>
          <a:bodyPr/>
          <a:lstStyle/>
          <a:p>
            <a:r>
              <a:rPr lang="en-US" dirty="0"/>
              <a:t>Changes that would force redeployment</a:t>
            </a:r>
          </a:p>
        </p:txBody>
      </p:sp>
      <p:sp>
        <p:nvSpPr>
          <p:cNvPr id="4" name="Rectangle 3">
            <a:extLst>
              <a:ext uri="{FF2B5EF4-FFF2-40B4-BE49-F238E27FC236}">
                <a16:creationId xmlns:a16="http://schemas.microsoft.com/office/drawing/2014/main" id="{0F492B9F-4380-454C-9D04-1CEDE16A8A22}"/>
              </a:ext>
            </a:extLst>
          </p:cNvPr>
          <p:cNvSpPr/>
          <p:nvPr/>
        </p:nvSpPr>
        <p:spPr>
          <a:xfrm>
            <a:off x="513322" y="1212849"/>
            <a:ext cx="11087100" cy="5293757"/>
          </a:xfrm>
          <a:prstGeom prst="rect">
            <a:avLst/>
          </a:prstGeom>
        </p:spPr>
        <p:txBody>
          <a:bodyPr wrap="square">
            <a:spAutoFit/>
          </a:bodyPr>
          <a:lstStyle/>
          <a:p>
            <a:pPr marL="285750" indent="-285750">
              <a:buFont typeface="Arial" panose="020B0604020202020204" pitchFamily="34" charset="0"/>
              <a:buChar char="•"/>
            </a:pPr>
            <a:r>
              <a:rPr lang="en-US" sz="2000" dirty="0"/>
              <a:t>You want to switch between Azure AD and ADFS authentication</a:t>
            </a:r>
          </a:p>
          <a:p>
            <a:pPr marL="285750" indent="-285750">
              <a:buFont typeface="Arial" panose="020B0604020202020204" pitchFamily="34" charset="0"/>
              <a:buChar char="•"/>
            </a:pPr>
            <a:r>
              <a:rPr lang="en-US" sz="2000" dirty="0"/>
              <a:t>You want to use a different Azure AD tenant name for the primary/default tenant</a:t>
            </a:r>
          </a:p>
          <a:p>
            <a:pPr marL="285750" indent="-285750">
              <a:buFont typeface="Arial" panose="020B0604020202020204" pitchFamily="34" charset="0"/>
              <a:buChar char="•"/>
            </a:pPr>
            <a:r>
              <a:rPr lang="en-US" sz="2000" dirty="0"/>
              <a:t>You want to change the Azure Stack Hub Region Name (which would be part of the URL) or any part of the FQDN</a:t>
            </a:r>
          </a:p>
          <a:p>
            <a:pPr marL="285750" indent="-285750">
              <a:buFont typeface="Arial" panose="020B0604020202020204" pitchFamily="34" charset="0"/>
              <a:buChar char="•"/>
            </a:pPr>
            <a:r>
              <a:rPr lang="en-US" sz="2000" dirty="0"/>
              <a:t>You want to change the internal domain name used for Active Directory inside Azure Stack Hub (e.g. because it has the same name as an existing AD forest in your organization)</a:t>
            </a:r>
          </a:p>
          <a:p>
            <a:pPr marL="285750" indent="-285750">
              <a:buFont typeface="Arial" panose="020B0604020202020204" pitchFamily="34" charset="0"/>
              <a:buChar char="•"/>
            </a:pPr>
            <a:r>
              <a:rPr lang="en-US" sz="2000" dirty="0"/>
              <a:t>Your initial public IP address ranges need to be changed (we can add to the range, but not change the initial range). This also applies to the other IP address ranges, or removal of public ranges added after the initial range</a:t>
            </a:r>
          </a:p>
          <a:p>
            <a:pPr marL="285750" indent="-285750">
              <a:buFont typeface="Arial" panose="020B0604020202020204" pitchFamily="34" charset="0"/>
              <a:buChar char="•"/>
            </a:pPr>
            <a:r>
              <a:rPr lang="en-US" sz="2000" dirty="0"/>
              <a:t>You used self-signed certificates in the deployment and now want to move to enterprise or public certs</a:t>
            </a:r>
          </a:p>
          <a:p>
            <a:pPr marL="285750" indent="-285750">
              <a:buFont typeface="Arial" panose="020B0604020202020204" pitchFamily="34" charset="0"/>
              <a:buChar char="•"/>
            </a:pPr>
            <a:r>
              <a:rPr lang="en-US" sz="2000" dirty="0"/>
              <a:t>You used a public certificate and want to switch to an internal CA cert (if your Azure Stack Hub is in disconnected mode, choose an internal CA cert, because you will have no connectivity to the CRL)</a:t>
            </a:r>
          </a:p>
          <a:p>
            <a:pPr marL="285750" indent="-285750">
              <a:buFont typeface="Arial" panose="020B0604020202020204" pitchFamily="34" charset="0"/>
              <a:buChar char="•"/>
            </a:pPr>
            <a:r>
              <a:rPr lang="en-US" sz="2000" dirty="0"/>
              <a:t>You chose the wrong hardware (wrong CPU family, wrong server spec, wrong storage type or storage arrangement)</a:t>
            </a:r>
          </a:p>
          <a:p>
            <a:pPr marL="285750" indent="-285750">
              <a:buFont typeface="Arial" panose="020B0604020202020204" pitchFamily="34" charset="0"/>
              <a:buChar char="•"/>
            </a:pPr>
            <a:r>
              <a:rPr lang="en-US" sz="2000" dirty="0"/>
              <a:t>You chose too many server nodes</a:t>
            </a:r>
          </a:p>
        </p:txBody>
      </p:sp>
    </p:spTree>
    <p:extLst>
      <p:ext uri="{BB962C8B-B14F-4D97-AF65-F5344CB8AC3E}">
        <p14:creationId xmlns:p14="http://schemas.microsoft.com/office/powerpoint/2010/main" val="6343932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00AA-E250-46E7-B159-53066F614F6C}"/>
              </a:ext>
            </a:extLst>
          </p:cNvPr>
          <p:cNvSpPr>
            <a:spLocks noGrp="1"/>
          </p:cNvSpPr>
          <p:nvPr>
            <p:ph type="title"/>
          </p:nvPr>
        </p:nvSpPr>
        <p:spPr/>
        <p:txBody>
          <a:bodyPr/>
          <a:lstStyle/>
          <a:p>
            <a:r>
              <a:rPr lang="en-US" dirty="0"/>
              <a:t>Changes that would be possible but significant</a:t>
            </a:r>
          </a:p>
        </p:txBody>
      </p:sp>
      <p:sp>
        <p:nvSpPr>
          <p:cNvPr id="4" name="Rectangle 3">
            <a:extLst>
              <a:ext uri="{FF2B5EF4-FFF2-40B4-BE49-F238E27FC236}">
                <a16:creationId xmlns:a16="http://schemas.microsoft.com/office/drawing/2014/main" id="{0F492B9F-4380-454C-9D04-1CEDE16A8A22}"/>
              </a:ext>
            </a:extLst>
          </p:cNvPr>
          <p:cNvSpPr/>
          <p:nvPr/>
        </p:nvSpPr>
        <p:spPr>
          <a:xfrm>
            <a:off x="513322" y="1212849"/>
            <a:ext cx="11087100" cy="4708981"/>
          </a:xfrm>
          <a:prstGeom prst="rect">
            <a:avLst/>
          </a:prstGeom>
        </p:spPr>
        <p:txBody>
          <a:bodyPr wrap="square">
            <a:spAutoFit/>
          </a:bodyPr>
          <a:lstStyle/>
          <a:p>
            <a:pPr marL="285750" indent="-285750">
              <a:buFont typeface="Arial" panose="020B0604020202020204" pitchFamily="34" charset="0"/>
              <a:buChar char="•"/>
            </a:pPr>
            <a:r>
              <a:rPr lang="en-US" sz="2000" dirty="0"/>
              <a:t>Your Plans and Offers are not what you want, and tenants have already accepted Offers</a:t>
            </a:r>
          </a:p>
          <a:p>
            <a:pPr marL="285750" indent="-285750">
              <a:buFont typeface="Arial" panose="020B0604020202020204" pitchFamily="34" charset="0"/>
              <a:buChar char="•"/>
            </a:pPr>
            <a:r>
              <a:rPr lang="en-US" sz="2000" dirty="0"/>
              <a:t>Pointing ADFS to a new external AD</a:t>
            </a:r>
          </a:p>
          <a:p>
            <a:pPr marL="285750" indent="-285750">
              <a:buFont typeface="Arial" panose="020B0604020202020204" pitchFamily="34" charset="0"/>
              <a:buChar char="•"/>
            </a:pPr>
            <a:r>
              <a:rPr lang="en-US" sz="2000" dirty="0"/>
              <a:t>You underestimated sizing for VMs and workloads and bought insufficient capacity, and you need extra server nodes. This is significant because you need to order/receive and add server nodes, not because it is technically demanding.</a:t>
            </a:r>
          </a:p>
          <a:p>
            <a:pPr marL="285750" indent="-285750">
              <a:buFont typeface="Arial" panose="020B0604020202020204" pitchFamily="34" charset="0"/>
              <a:buChar char="•"/>
            </a:pPr>
            <a:r>
              <a:rPr lang="en-US" sz="2000" dirty="0"/>
              <a:t>Changing from static routing to BGP routing for spine (TOR) to border Devices.</a:t>
            </a:r>
          </a:p>
          <a:p>
            <a:pPr marL="285750" indent="-285750">
              <a:buFont typeface="Arial" panose="020B0604020202020204" pitchFamily="34" charset="0"/>
              <a:buChar char="•"/>
            </a:pPr>
            <a:r>
              <a:rPr lang="en-US" sz="2000" dirty="0"/>
              <a:t>If the firewall throughput for a network firewall external to Azure Stack Hub is not planned, it could affect Azure Stack Hub services and would need to be upgraded.</a:t>
            </a:r>
          </a:p>
          <a:p>
            <a:pPr marL="285750" indent="-285750">
              <a:buFont typeface="Arial" panose="020B0604020202020204" pitchFamily="34" charset="0"/>
              <a:buChar char="•"/>
            </a:pPr>
            <a:r>
              <a:rPr lang="en-US" sz="2000" dirty="0"/>
              <a:t>Transparent proxy and, in future forward Proxy (not supported yet), between border routers and internet can become a capacity issue if not planned correctly.</a:t>
            </a:r>
          </a:p>
          <a:p>
            <a:pPr marL="285750" indent="-285750">
              <a:buFont typeface="Arial" panose="020B0604020202020204" pitchFamily="34" charset="0"/>
              <a:buChar char="•"/>
            </a:pPr>
            <a:r>
              <a:rPr lang="en-US" sz="2000" dirty="0"/>
              <a:t>Registration to Azure Subscriptions and EA - not painful to change, but then historical billing data is not consolidated in one EA</a:t>
            </a:r>
          </a:p>
          <a:p>
            <a:pPr marL="285750" indent="-285750">
              <a:buFont typeface="Arial" panose="020B0604020202020204" pitchFamily="34" charset="0"/>
              <a:buChar char="•"/>
            </a:pPr>
            <a:r>
              <a:rPr lang="en-US" sz="2000" dirty="0"/>
              <a:t>Change from capacity billing to consumption billing (you still need to pay for your capacity bill for the current period…)</a:t>
            </a:r>
          </a:p>
          <a:p>
            <a:pPr marL="285750" indent="-285750">
              <a:buFont typeface="Arial" panose="020B0604020202020204" pitchFamily="34" charset="0"/>
              <a:buChar char="•"/>
            </a:pPr>
            <a:r>
              <a:rPr lang="en-US" sz="2000" dirty="0"/>
              <a:t>Changing the target SQL database used by App Service RP</a:t>
            </a:r>
            <a:endParaRPr lang="en-US" sz="2400" dirty="0"/>
          </a:p>
        </p:txBody>
      </p:sp>
    </p:spTree>
    <p:extLst>
      <p:ext uri="{BB962C8B-B14F-4D97-AF65-F5344CB8AC3E}">
        <p14:creationId xmlns:p14="http://schemas.microsoft.com/office/powerpoint/2010/main" val="5547184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7792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8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and Tips</a:t>
            </a:r>
          </a:p>
        </p:txBody>
      </p:sp>
    </p:spTree>
    <p:extLst>
      <p:ext uri="{BB962C8B-B14F-4D97-AF65-F5344CB8AC3E}">
        <p14:creationId xmlns:p14="http://schemas.microsoft.com/office/powerpoint/2010/main" val="6818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505050"/>
                </a:solidFill>
              </a:rPr>
              <a:t>Template validator tool</a:t>
            </a:r>
          </a:p>
        </p:txBody>
      </p:sp>
      <p:sp>
        <p:nvSpPr>
          <p:cNvPr id="9" name="Text Placeholder 8"/>
          <p:cNvSpPr>
            <a:spLocks noGrp="1"/>
          </p:cNvSpPr>
          <p:nvPr>
            <p:ph type="body" sz="quarter" idx="10"/>
          </p:nvPr>
        </p:nvSpPr>
        <p:spPr>
          <a:xfrm>
            <a:off x="274703" y="1272026"/>
            <a:ext cx="4660552" cy="3693319"/>
          </a:xfrm>
        </p:spPr>
        <p:txBody>
          <a:bodyPr/>
          <a:lstStyle/>
          <a:p>
            <a:pPr marL="0" indent="0">
              <a:lnSpc>
                <a:spcPct val="100000"/>
              </a:lnSpc>
              <a:spcAft>
                <a:spcPts val="1200"/>
              </a:spcAft>
              <a:buNone/>
            </a:pPr>
            <a:r>
              <a:rPr lang="en-US" sz="2400" dirty="0">
                <a:solidFill>
                  <a:schemeClr val="tx2"/>
                </a:solidFill>
              </a:rPr>
              <a:t>Features:</a:t>
            </a:r>
          </a:p>
          <a:p>
            <a:pPr>
              <a:lnSpc>
                <a:spcPct val="100000"/>
              </a:lnSpc>
              <a:spcAft>
                <a:spcPts val="1200"/>
              </a:spcAft>
            </a:pPr>
            <a:r>
              <a:rPr lang="en-US" sz="2200" dirty="0">
                <a:solidFill>
                  <a:schemeClr val="tx1"/>
                </a:solidFill>
              </a:rPr>
              <a:t>Static analysis</a:t>
            </a:r>
          </a:p>
          <a:p>
            <a:pPr>
              <a:lnSpc>
                <a:spcPct val="100000"/>
              </a:lnSpc>
              <a:spcAft>
                <a:spcPts val="1200"/>
              </a:spcAft>
            </a:pPr>
            <a:r>
              <a:rPr lang="en-US" sz="2200" dirty="0">
                <a:solidFill>
                  <a:schemeClr val="tx1"/>
                </a:solidFill>
              </a:rPr>
              <a:t>Offline tool</a:t>
            </a:r>
          </a:p>
          <a:p>
            <a:pPr>
              <a:lnSpc>
                <a:spcPct val="100000"/>
              </a:lnSpc>
              <a:spcAft>
                <a:spcPts val="1200"/>
              </a:spcAft>
            </a:pPr>
            <a:r>
              <a:rPr lang="en-US" sz="2200" dirty="0">
                <a:solidFill>
                  <a:schemeClr val="tx1"/>
                </a:solidFill>
              </a:rPr>
              <a:t>Customizable to your Azure Stack Hub</a:t>
            </a:r>
          </a:p>
          <a:p>
            <a:pPr>
              <a:lnSpc>
                <a:spcPct val="100000"/>
              </a:lnSpc>
              <a:spcAft>
                <a:spcPts val="1200"/>
              </a:spcAft>
            </a:pPr>
            <a:r>
              <a:rPr lang="en-US" sz="2200" dirty="0">
                <a:solidFill>
                  <a:schemeClr val="tx1"/>
                </a:solidFill>
              </a:rPr>
              <a:t>Supports nested templates</a:t>
            </a:r>
          </a:p>
          <a:p>
            <a:pPr>
              <a:lnSpc>
                <a:spcPct val="100000"/>
              </a:lnSpc>
              <a:spcAft>
                <a:spcPts val="1200"/>
              </a:spcAft>
            </a:pPr>
            <a:r>
              <a:rPr lang="en-US" sz="2200" dirty="0">
                <a:solidFill>
                  <a:schemeClr val="tx1"/>
                </a:solidFill>
              </a:rPr>
              <a:t>Recommendations and warnings</a:t>
            </a:r>
          </a:p>
        </p:txBody>
      </p:sp>
      <p:sp>
        <p:nvSpPr>
          <p:cNvPr id="10" name="Text Placeholder 8"/>
          <p:cNvSpPr txBox="1">
            <a:spLocks/>
          </p:cNvSpPr>
          <p:nvPr/>
        </p:nvSpPr>
        <p:spPr>
          <a:xfrm>
            <a:off x="5751162" y="1272026"/>
            <a:ext cx="5996889" cy="369331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pPr>
            <a:r>
              <a:rPr lang="en-US" sz="2400" dirty="0">
                <a:solidFill>
                  <a:schemeClr val="tx2"/>
                </a:solidFill>
              </a:rPr>
              <a:t>Safeguards against:</a:t>
            </a:r>
          </a:p>
          <a:p>
            <a:pPr>
              <a:lnSpc>
                <a:spcPct val="100000"/>
              </a:lnSpc>
              <a:spcAft>
                <a:spcPts val="1200"/>
              </a:spcAft>
            </a:pPr>
            <a:r>
              <a:rPr lang="en-US" sz="2200" dirty="0">
                <a:solidFill>
                  <a:schemeClr val="tx1"/>
                </a:solidFill>
              </a:rPr>
              <a:t>Hardcoded locations</a:t>
            </a:r>
          </a:p>
          <a:p>
            <a:pPr>
              <a:lnSpc>
                <a:spcPct val="100000"/>
              </a:lnSpc>
              <a:spcAft>
                <a:spcPts val="1200"/>
              </a:spcAft>
            </a:pPr>
            <a:r>
              <a:rPr lang="en-US" sz="2200" dirty="0">
                <a:solidFill>
                  <a:schemeClr val="tx1"/>
                </a:solidFill>
              </a:rPr>
              <a:t>Hardcoded storage endpoints</a:t>
            </a:r>
          </a:p>
          <a:p>
            <a:pPr>
              <a:lnSpc>
                <a:spcPct val="100000"/>
              </a:lnSpc>
              <a:spcAft>
                <a:spcPts val="1200"/>
              </a:spcAft>
            </a:pPr>
            <a:r>
              <a:rPr lang="en-US" sz="2200" dirty="0">
                <a:solidFill>
                  <a:schemeClr val="tx1"/>
                </a:solidFill>
              </a:rPr>
              <a:t>API versions available on Azure Stack Hub</a:t>
            </a:r>
          </a:p>
          <a:p>
            <a:pPr>
              <a:lnSpc>
                <a:spcPct val="100000"/>
              </a:lnSpc>
              <a:spcAft>
                <a:spcPts val="1200"/>
              </a:spcAft>
            </a:pPr>
            <a:r>
              <a:rPr lang="en-US" sz="2200" dirty="0">
                <a:solidFill>
                  <a:schemeClr val="tx1"/>
                </a:solidFill>
              </a:rPr>
              <a:t>Resource types unsupported on Azure Stack Hub</a:t>
            </a:r>
          </a:p>
          <a:p>
            <a:pPr>
              <a:lnSpc>
                <a:spcPct val="100000"/>
              </a:lnSpc>
              <a:spcAft>
                <a:spcPts val="1200"/>
              </a:spcAft>
            </a:pPr>
            <a:r>
              <a:rPr lang="en-US" sz="2200" dirty="0">
                <a:solidFill>
                  <a:schemeClr val="tx1"/>
                </a:solidFill>
              </a:rPr>
              <a:t>Referenced content in Azure Stack Hub</a:t>
            </a:r>
          </a:p>
        </p:txBody>
      </p:sp>
      <p:sp>
        <p:nvSpPr>
          <p:cNvPr id="11" name="Text Placeholder 8"/>
          <p:cNvSpPr txBox="1">
            <a:spLocks/>
          </p:cNvSpPr>
          <p:nvPr/>
        </p:nvSpPr>
        <p:spPr>
          <a:xfrm>
            <a:off x="274639" y="5252875"/>
            <a:ext cx="11195118" cy="947952"/>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spcAft>
                <a:spcPts val="1200"/>
              </a:spcAft>
              <a:buFont typeface="Wingdings" panose="05000000000000000000" pitchFamily="2" charset="2"/>
              <a:buNone/>
            </a:pPr>
            <a:r>
              <a:rPr lang="en-US" sz="2200" dirty="0"/>
              <a:t>Available at </a:t>
            </a:r>
            <a:r>
              <a:rPr lang="en-US" sz="2200" dirty="0">
                <a:hlinkClick r:id="rId3"/>
              </a:rPr>
              <a:t>https://github.com/Azure/AzureStack-Tools/tree/master/TemplateValidator</a:t>
            </a:r>
            <a:endParaRPr lang="en-US" sz="2200" dirty="0"/>
          </a:p>
          <a:p>
            <a:pPr marL="0" indent="0">
              <a:lnSpc>
                <a:spcPct val="80000"/>
              </a:lnSpc>
              <a:spcAft>
                <a:spcPts val="1200"/>
              </a:spcAft>
              <a:buFont typeface="Wingdings" panose="05000000000000000000" pitchFamily="2" charset="2"/>
              <a:buNone/>
            </a:pPr>
            <a:endParaRPr lang="en-US" sz="2200" dirty="0"/>
          </a:p>
        </p:txBody>
      </p:sp>
    </p:spTree>
    <p:extLst>
      <p:ext uri="{BB962C8B-B14F-4D97-AF65-F5344CB8AC3E}">
        <p14:creationId xmlns:p14="http://schemas.microsoft.com/office/powerpoint/2010/main" val="7287692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BFE18-53C5-4A45-A404-48223372E2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8653" y="1328892"/>
            <a:ext cx="6942599" cy="3774516"/>
          </a:xfrm>
          <a:prstGeom prst="rect">
            <a:avLst/>
          </a:prstGeom>
        </p:spPr>
      </p:pic>
      <p:sp>
        <p:nvSpPr>
          <p:cNvPr id="5" name="Title 4"/>
          <p:cNvSpPr>
            <a:spLocks noGrp="1"/>
          </p:cNvSpPr>
          <p:nvPr>
            <p:ph type="title"/>
          </p:nvPr>
        </p:nvSpPr>
        <p:spPr/>
        <p:txBody>
          <a:bodyPr/>
          <a:lstStyle/>
          <a:p>
            <a:r>
              <a:rPr lang="en-US" dirty="0">
                <a:solidFill>
                  <a:srgbClr val="505050"/>
                </a:solidFill>
              </a:rPr>
              <a:t>Azure Stack Hub policy tool</a:t>
            </a:r>
          </a:p>
        </p:txBody>
      </p:sp>
      <p:sp>
        <p:nvSpPr>
          <p:cNvPr id="7" name="Text Placeholder 8"/>
          <p:cNvSpPr>
            <a:spLocks noGrp="1"/>
          </p:cNvSpPr>
          <p:nvPr>
            <p:ph type="body" sz="quarter" idx="10"/>
          </p:nvPr>
        </p:nvSpPr>
        <p:spPr>
          <a:xfrm>
            <a:off x="274703" y="1272026"/>
            <a:ext cx="4953280" cy="3182410"/>
          </a:xfrm>
        </p:spPr>
        <p:txBody>
          <a:bodyPr/>
          <a:lstStyle/>
          <a:p>
            <a:pPr marL="0" indent="0">
              <a:lnSpc>
                <a:spcPct val="100000"/>
              </a:lnSpc>
              <a:spcAft>
                <a:spcPts val="1200"/>
              </a:spcAft>
              <a:buNone/>
            </a:pPr>
            <a:r>
              <a:rPr lang="en-US" sz="2800" dirty="0">
                <a:solidFill>
                  <a:schemeClr val="tx2"/>
                </a:solidFill>
              </a:rPr>
              <a:t>Features:</a:t>
            </a:r>
          </a:p>
          <a:p>
            <a:pPr>
              <a:lnSpc>
                <a:spcPct val="100000"/>
              </a:lnSpc>
              <a:spcAft>
                <a:spcPts val="1200"/>
              </a:spcAft>
            </a:pPr>
            <a:r>
              <a:rPr lang="en-US" sz="1800" dirty="0"/>
              <a:t>Policy for your </a:t>
            </a:r>
            <a:r>
              <a:rPr lang="en-US" sz="1800" i="1" dirty="0"/>
              <a:t>Azure</a:t>
            </a:r>
            <a:r>
              <a:rPr lang="en-US" sz="1800" dirty="0"/>
              <a:t> environment that makes Azure ‘look like’ Azure Stack Hub</a:t>
            </a:r>
          </a:p>
          <a:p>
            <a:pPr>
              <a:lnSpc>
                <a:spcPct val="100000"/>
              </a:lnSpc>
              <a:spcAft>
                <a:spcPts val="1200"/>
              </a:spcAft>
            </a:pPr>
            <a:r>
              <a:rPr lang="en-US" sz="1800" dirty="0"/>
              <a:t>Limits the resource types / namespaces that can deployed</a:t>
            </a:r>
          </a:p>
          <a:p>
            <a:pPr>
              <a:lnSpc>
                <a:spcPct val="100000"/>
              </a:lnSpc>
              <a:spcAft>
                <a:spcPts val="1200"/>
              </a:spcAft>
            </a:pPr>
            <a:r>
              <a:rPr lang="en-US" sz="1800" dirty="0"/>
              <a:t>The overall Azure Stack Hub policy capabilities will increase over time as more services onboard</a:t>
            </a:r>
          </a:p>
        </p:txBody>
      </p:sp>
    </p:spTree>
    <p:extLst>
      <p:ext uri="{BB962C8B-B14F-4D97-AF65-F5344CB8AC3E}">
        <p14:creationId xmlns:p14="http://schemas.microsoft.com/office/powerpoint/2010/main" val="271377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2218684"/>
          </a:xfrm>
        </p:spPr>
        <p:txBody>
          <a:bodyPr/>
          <a:lstStyle/>
          <a:p>
            <a:r>
              <a:rPr lang="de-DE" sz="7343" dirty="0"/>
              <a:t>Azure Stack Hub</a:t>
            </a:r>
            <a:br>
              <a:rPr lang="de-DE" sz="7343" dirty="0"/>
            </a:br>
            <a:r>
              <a:rPr lang="de-DE" sz="7343" dirty="0"/>
              <a:t>Deployment Preparation</a:t>
            </a:r>
            <a:endParaRPr lang="en-US" sz="7343" dirty="0"/>
          </a:p>
        </p:txBody>
      </p:sp>
    </p:spTree>
    <p:extLst>
      <p:ext uri="{BB962C8B-B14F-4D97-AF65-F5344CB8AC3E}">
        <p14:creationId xmlns:p14="http://schemas.microsoft.com/office/powerpoint/2010/main" val="309461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4578" y="1263871"/>
            <a:ext cx="11887200" cy="553998"/>
          </a:xfrm>
        </p:spPr>
        <p:txBody>
          <a:bodyPr/>
          <a:lstStyle/>
          <a:p>
            <a:pPr marL="0" indent="0">
              <a:lnSpc>
                <a:spcPct val="100000"/>
              </a:lnSpc>
              <a:buNone/>
            </a:pPr>
            <a:r>
              <a:rPr lang="en-US" sz="2400" dirty="0"/>
              <a:t>Cmdlet: </a:t>
            </a:r>
            <a:r>
              <a:rPr lang="en-US" sz="2400" b="1" dirty="0"/>
              <a:t>Get-</a:t>
            </a:r>
            <a:r>
              <a:rPr lang="en-US" sz="2400" b="1" dirty="0" err="1"/>
              <a:t>AzureStackLog</a:t>
            </a:r>
            <a:endParaRPr lang="en-US" sz="2400" dirty="0"/>
          </a:p>
        </p:txBody>
      </p:sp>
      <p:graphicFrame>
        <p:nvGraphicFramePr>
          <p:cNvPr id="2" name="Table 1">
            <a:extLst>
              <a:ext uri="{FF2B5EF4-FFF2-40B4-BE49-F238E27FC236}">
                <a16:creationId xmlns:a16="http://schemas.microsoft.com/office/drawing/2014/main" id="{2B0543AD-0F47-4013-A9B5-DB1352F27E31}"/>
              </a:ext>
            </a:extLst>
          </p:cNvPr>
          <p:cNvGraphicFramePr>
            <a:graphicFrameLocks noGrp="1"/>
          </p:cNvGraphicFramePr>
          <p:nvPr>
            <p:extLst>
              <p:ext uri="{D42A27DB-BD31-4B8C-83A1-F6EECF244321}">
                <p14:modId xmlns:p14="http://schemas.microsoft.com/office/powerpoint/2010/main" val="1304683102"/>
              </p:ext>
            </p:extLst>
          </p:nvPr>
        </p:nvGraphicFramePr>
        <p:xfrm>
          <a:off x="427247" y="1961453"/>
          <a:ext cx="11641618" cy="4666257"/>
        </p:xfrm>
        <a:graphic>
          <a:graphicData uri="http://schemas.openxmlformats.org/drawingml/2006/table">
            <a:tbl>
              <a:tblPr firstRow="1" firstCol="1" bandRow="1">
                <a:tableStyleId>{5C22544A-7EE6-4342-B048-85BDC9FD1C3A}</a:tableStyleId>
              </a:tblPr>
              <a:tblGrid>
                <a:gridCol w="3657013">
                  <a:extLst>
                    <a:ext uri="{9D8B030D-6E8A-4147-A177-3AD203B41FA5}">
                      <a16:colId xmlns:a16="http://schemas.microsoft.com/office/drawing/2014/main" val="2131361628"/>
                    </a:ext>
                  </a:extLst>
                </a:gridCol>
                <a:gridCol w="2297164">
                  <a:extLst>
                    <a:ext uri="{9D8B030D-6E8A-4147-A177-3AD203B41FA5}">
                      <a16:colId xmlns:a16="http://schemas.microsoft.com/office/drawing/2014/main" val="3852875866"/>
                    </a:ext>
                  </a:extLst>
                </a:gridCol>
                <a:gridCol w="5687441">
                  <a:extLst>
                    <a:ext uri="{9D8B030D-6E8A-4147-A177-3AD203B41FA5}">
                      <a16:colId xmlns:a16="http://schemas.microsoft.com/office/drawing/2014/main" val="374583793"/>
                    </a:ext>
                  </a:extLst>
                </a:gridCol>
              </a:tblGrid>
              <a:tr h="218813">
                <a:tc>
                  <a:txBody>
                    <a:bodyPr/>
                    <a:lstStyle/>
                    <a:p>
                      <a:pPr marL="0" marR="0">
                        <a:lnSpc>
                          <a:spcPct val="115000"/>
                        </a:lnSpc>
                        <a:spcBef>
                          <a:spcPts val="500"/>
                        </a:spcBef>
                        <a:spcAft>
                          <a:spcPts val="0"/>
                        </a:spcAft>
                      </a:pPr>
                      <a:r>
                        <a:rPr lang="en-US" sz="1800" dirty="0">
                          <a:effectLst/>
                        </a:rPr>
                        <a:t>Parameter</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800" dirty="0">
                          <a:effectLst/>
                        </a:rPr>
                        <a:t>Required / Optional</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800" dirty="0">
                          <a:effectLst/>
                        </a:rPr>
                        <a:t>Description</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865479032"/>
                  </a:ext>
                </a:extLst>
              </a:tr>
              <a:tr h="1059487">
                <a:tc>
                  <a:txBody>
                    <a:bodyPr/>
                    <a:lstStyle/>
                    <a:p>
                      <a:pPr marL="0" marR="0">
                        <a:lnSpc>
                          <a:spcPct val="115000"/>
                        </a:lnSpc>
                        <a:spcBef>
                          <a:spcPts val="500"/>
                        </a:spcBef>
                        <a:spcAft>
                          <a:spcPts val="0"/>
                        </a:spcAft>
                      </a:pPr>
                      <a:r>
                        <a:rPr lang="en-US" sz="1000" dirty="0" err="1">
                          <a:effectLst/>
                        </a:rPr>
                        <a:t>OutputPath</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Required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a:effectLst/>
                        </a:rPr>
                        <a:t>Location where a zip file containing all specified log files will be generated.</a:t>
                      </a:r>
                    </a:p>
                    <a:p>
                      <a:pPr marL="0" marR="0">
                        <a:lnSpc>
                          <a:spcPct val="115000"/>
                        </a:lnSpc>
                        <a:spcBef>
                          <a:spcPts val="500"/>
                        </a:spcBef>
                        <a:spcAft>
                          <a:spcPts val="0"/>
                        </a:spcAft>
                      </a:pPr>
                      <a:r>
                        <a:rPr lang="en-US" sz="1000">
                          <a:effectLst/>
                        </a:rPr>
                        <a:t> </a:t>
                      </a:r>
                    </a:p>
                    <a:p>
                      <a:pPr marL="0" marR="0">
                        <a:lnSpc>
                          <a:spcPct val="115000"/>
                        </a:lnSpc>
                        <a:spcBef>
                          <a:spcPts val="500"/>
                        </a:spcBef>
                        <a:spcAft>
                          <a:spcPts val="0"/>
                        </a:spcAft>
                      </a:pPr>
                      <a:r>
                        <a:rPr lang="en-US" sz="1000">
                          <a:effectLst/>
                        </a:rPr>
                        <a:t>Depending on the log collection scope, this can be a very large zip file. Be sure to specify a location that can hold large files.</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990560"/>
                  </a:ext>
                </a:extLst>
              </a:tr>
              <a:tr h="938213">
                <a:tc>
                  <a:txBody>
                    <a:bodyPr/>
                    <a:lstStyle/>
                    <a:p>
                      <a:pPr marL="0" marR="0">
                        <a:lnSpc>
                          <a:spcPct val="115000"/>
                        </a:lnSpc>
                        <a:spcBef>
                          <a:spcPts val="500"/>
                        </a:spcBef>
                        <a:spcAft>
                          <a:spcPts val="0"/>
                        </a:spcAft>
                      </a:pPr>
                      <a:r>
                        <a:rPr lang="en-US" sz="1000">
                          <a:effectLst/>
                        </a:rPr>
                        <a:t>CustomerConfigurationFilePath</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The file path of the customer config file. </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If the cmdlet is run from the DVM’s deployment PowerShell session window, this parameter is not needed.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67191764"/>
                  </a:ext>
                </a:extLst>
              </a:tr>
              <a:tr h="938213">
                <a:tc>
                  <a:txBody>
                    <a:bodyPr/>
                    <a:lstStyle/>
                    <a:p>
                      <a:pPr marL="0" marR="0">
                        <a:lnSpc>
                          <a:spcPct val="115000"/>
                        </a:lnSpc>
                        <a:spcBef>
                          <a:spcPts val="500"/>
                        </a:spcBef>
                        <a:spcAft>
                          <a:spcPts val="0"/>
                        </a:spcAft>
                      </a:pPr>
                      <a:r>
                        <a:rPr lang="en-US" sz="1000">
                          <a:effectLst/>
                        </a:rPr>
                        <a:t>MaxAgeOfEventsInHours</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When specified, this will filter out any Windows Event logs previous to the specified number of hours.</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Default value is 48 hours.</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85413532"/>
                  </a:ext>
                </a:extLst>
              </a:tr>
              <a:tr h="1190975">
                <a:tc>
                  <a:txBody>
                    <a:bodyPr/>
                    <a:lstStyle/>
                    <a:p>
                      <a:pPr marL="0" marR="0">
                        <a:lnSpc>
                          <a:spcPct val="115000"/>
                        </a:lnSpc>
                        <a:spcBef>
                          <a:spcPts val="500"/>
                        </a:spcBef>
                        <a:spcAft>
                          <a:spcPts val="0"/>
                        </a:spcAft>
                      </a:pPr>
                      <a:r>
                        <a:rPr lang="en-US" sz="1000">
                          <a:effectLst/>
                        </a:rPr>
                        <a:t>FilterByRole</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When specified, the cmdlet will only collect logs for the specified role names.</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The input can be a string[], where multiple role names can be provided. A sample list of roles include the following: NC, SLB, Gateway, ACS, WSUS, SQL, ADFS, WAS, CRP, FRP, HRP, SRP, NRP.</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2891746"/>
                  </a:ext>
                </a:extLst>
              </a:tr>
            </a:tbl>
          </a:graphicData>
        </a:graphic>
      </p:graphicFrame>
      <p:sp>
        <p:nvSpPr>
          <p:cNvPr id="7" name="Title 6"/>
          <p:cNvSpPr>
            <a:spLocks noGrp="1"/>
          </p:cNvSpPr>
          <p:nvPr>
            <p:ph type="title"/>
          </p:nvPr>
        </p:nvSpPr>
        <p:spPr/>
        <p:txBody>
          <a:bodyPr/>
          <a:lstStyle/>
          <a:p>
            <a:r>
              <a:rPr lang="en-US" dirty="0">
                <a:solidFill>
                  <a:srgbClr val="505050"/>
                </a:solidFill>
              </a:rPr>
              <a:t>Collect deployment logs</a:t>
            </a:r>
          </a:p>
        </p:txBody>
      </p:sp>
    </p:spTree>
    <p:extLst>
      <p:ext uri="{BB962C8B-B14F-4D97-AF65-F5344CB8AC3E}">
        <p14:creationId xmlns:p14="http://schemas.microsoft.com/office/powerpoint/2010/main" val="25842625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p:cNvSpPr txBox="1">
            <a:spLocks/>
          </p:cNvSpPr>
          <p:nvPr/>
        </p:nvSpPr>
        <p:spPr>
          <a:xfrm>
            <a:off x="274639" y="2869260"/>
            <a:ext cx="1005681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p:nvPr>
        </p:nvSpPr>
        <p:spPr>
          <a:xfrm>
            <a:off x="274639" y="295274"/>
            <a:ext cx="11889564" cy="917575"/>
          </a:xfrm>
        </p:spPr>
        <p:txBody>
          <a:bodyPr/>
          <a:lstStyle/>
          <a:p>
            <a:r>
              <a:rPr lang="en-US" dirty="0">
                <a:solidFill>
                  <a:srgbClr val="505050"/>
                </a:solidFill>
              </a:rPr>
              <a:t>Register Azure Stack Hub and obtain activation key</a:t>
            </a:r>
            <a:endParaRPr lang="de-DE" dirty="0">
              <a:solidFill>
                <a:srgbClr val="505050"/>
              </a:solidFill>
            </a:endParaRPr>
          </a:p>
        </p:txBody>
      </p:sp>
      <p:sp>
        <p:nvSpPr>
          <p:cNvPr id="9" name="Rectangle 8"/>
          <p:cNvSpPr/>
          <p:nvPr/>
        </p:nvSpPr>
        <p:spPr>
          <a:xfrm>
            <a:off x="340375" y="1316475"/>
            <a:ext cx="4970591" cy="461665"/>
          </a:xfrm>
          <a:prstGeom prst="rect">
            <a:avLst/>
          </a:prstGeom>
        </p:spPr>
        <p:txBody>
          <a:bodyPr wrap="none">
            <a:spAutoFit/>
          </a:bodyPr>
          <a:lstStyle/>
          <a:p>
            <a:r>
              <a:rPr lang="en-US" sz="2400" dirty="0">
                <a:solidFill>
                  <a:schemeClr val="tx2"/>
                </a:solidFill>
                <a:latin typeface="+mj-lt"/>
              </a:rPr>
              <a:t>Cmdlet: </a:t>
            </a:r>
            <a:r>
              <a:rPr lang="en-US" dirty="0">
                <a:solidFill>
                  <a:srgbClr val="505050"/>
                </a:solidFill>
                <a:latin typeface="+mj-lt"/>
              </a:rPr>
              <a:t>New-</a:t>
            </a:r>
            <a:r>
              <a:rPr lang="en-US" dirty="0" err="1">
                <a:solidFill>
                  <a:srgbClr val="505050"/>
                </a:solidFill>
                <a:latin typeface="+mj-lt"/>
              </a:rPr>
              <a:t>AzureRmAzureStackRegistration</a:t>
            </a:r>
            <a:endParaRPr lang="en-US" sz="2400" dirty="0">
              <a:solidFill>
                <a:srgbClr val="505050"/>
              </a:solidFill>
              <a:latin typeface="+mj-lt"/>
            </a:endParaRPr>
          </a:p>
        </p:txBody>
      </p:sp>
      <p:graphicFrame>
        <p:nvGraphicFramePr>
          <p:cNvPr id="5" name="Table 4">
            <a:extLst>
              <a:ext uri="{FF2B5EF4-FFF2-40B4-BE49-F238E27FC236}">
                <a16:creationId xmlns:a16="http://schemas.microsoft.com/office/drawing/2014/main" id="{DD752B1D-98F2-4F8D-A247-BEEF69E87150}"/>
              </a:ext>
            </a:extLst>
          </p:cNvPr>
          <p:cNvGraphicFramePr>
            <a:graphicFrameLocks noGrp="1"/>
          </p:cNvGraphicFramePr>
          <p:nvPr>
            <p:extLst>
              <p:ext uri="{D42A27DB-BD31-4B8C-83A1-F6EECF244321}">
                <p14:modId xmlns:p14="http://schemas.microsoft.com/office/powerpoint/2010/main" val="1374576144"/>
              </p:ext>
            </p:extLst>
          </p:nvPr>
        </p:nvGraphicFramePr>
        <p:xfrm>
          <a:off x="340375" y="1778140"/>
          <a:ext cx="11510613" cy="5084112"/>
        </p:xfrm>
        <a:graphic>
          <a:graphicData uri="http://schemas.openxmlformats.org/drawingml/2006/table">
            <a:tbl>
              <a:tblPr firstRow="1" firstCol="1" bandRow="1">
                <a:tableStyleId>{5C22544A-7EE6-4342-B048-85BDC9FD1C3A}</a:tableStyleId>
              </a:tblPr>
              <a:tblGrid>
                <a:gridCol w="4328187">
                  <a:extLst>
                    <a:ext uri="{9D8B030D-6E8A-4147-A177-3AD203B41FA5}">
                      <a16:colId xmlns:a16="http://schemas.microsoft.com/office/drawing/2014/main" val="1008711986"/>
                    </a:ext>
                  </a:extLst>
                </a:gridCol>
                <a:gridCol w="2271314">
                  <a:extLst>
                    <a:ext uri="{9D8B030D-6E8A-4147-A177-3AD203B41FA5}">
                      <a16:colId xmlns:a16="http://schemas.microsoft.com/office/drawing/2014/main" val="1641746662"/>
                    </a:ext>
                  </a:extLst>
                </a:gridCol>
                <a:gridCol w="4911112">
                  <a:extLst>
                    <a:ext uri="{9D8B030D-6E8A-4147-A177-3AD203B41FA5}">
                      <a16:colId xmlns:a16="http://schemas.microsoft.com/office/drawing/2014/main" val="3811950693"/>
                    </a:ext>
                  </a:extLst>
                </a:gridCol>
              </a:tblGrid>
              <a:tr h="229398">
                <a:tc>
                  <a:txBody>
                    <a:bodyPr/>
                    <a:lstStyle/>
                    <a:p>
                      <a:pPr marL="0" marR="0">
                        <a:lnSpc>
                          <a:spcPct val="115000"/>
                        </a:lnSpc>
                        <a:spcBef>
                          <a:spcPts val="500"/>
                        </a:spcBef>
                        <a:spcAft>
                          <a:spcPts val="0"/>
                        </a:spcAft>
                      </a:pPr>
                      <a:r>
                        <a:rPr lang="en-US" sz="1800" dirty="0">
                          <a:effectLst/>
                        </a:rPr>
                        <a:t>Parameter</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800" dirty="0">
                          <a:effectLst/>
                        </a:rPr>
                        <a:t>Required / Optional</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800" dirty="0">
                          <a:effectLst/>
                        </a:rPr>
                        <a:t>Description</a:t>
                      </a:r>
                      <a:endParaRPr lang="en-US" sz="18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148731691"/>
                  </a:ext>
                </a:extLst>
              </a:tr>
              <a:tr h="543276">
                <a:tc>
                  <a:txBody>
                    <a:bodyPr/>
                    <a:lstStyle/>
                    <a:p>
                      <a:pPr marL="0" marR="0">
                        <a:lnSpc>
                          <a:spcPct val="115000"/>
                        </a:lnSpc>
                        <a:spcBef>
                          <a:spcPts val="500"/>
                        </a:spcBef>
                        <a:spcAft>
                          <a:spcPts val="0"/>
                        </a:spcAft>
                      </a:pPr>
                      <a:r>
                        <a:rPr lang="en-US" sz="1200" dirty="0">
                          <a:effectLst/>
                        </a:rPr>
                        <a:t>Name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Friendly name of the Azure Stack Hub system that you’re registering. This can be any string, and should be unique under the same Resource Group.</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63459603"/>
                  </a:ext>
                </a:extLst>
              </a:tr>
              <a:tr h="1255947">
                <a:tc>
                  <a:txBody>
                    <a:bodyPr/>
                    <a:lstStyle/>
                    <a:p>
                      <a:pPr marL="0" marR="0">
                        <a:lnSpc>
                          <a:spcPct val="115000"/>
                        </a:lnSpc>
                        <a:spcBef>
                          <a:spcPts val="500"/>
                        </a:spcBef>
                        <a:spcAft>
                          <a:spcPts val="0"/>
                        </a:spcAft>
                      </a:pPr>
                      <a:r>
                        <a:rPr lang="en-US" sz="1200" dirty="0" err="1">
                          <a:effectLst/>
                        </a:rPr>
                        <a:t>RegistrationServiceAzureEnvironment</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Sets the Azure environment of where the Azure Stack Hub registration service will be used to register this Azure Stack Hub system.</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The list of ENUMs are: “</a:t>
                      </a:r>
                      <a:r>
                        <a:rPr lang="en-US" sz="1000" dirty="0" err="1">
                          <a:effectLst/>
                        </a:rPr>
                        <a:t>AzureCloud</a:t>
                      </a:r>
                      <a:r>
                        <a:rPr lang="en-US" sz="1000" dirty="0">
                          <a:effectLst/>
                        </a:rPr>
                        <a:t>”, “</a:t>
                      </a:r>
                      <a:r>
                        <a:rPr lang="en-US" sz="1000" dirty="0" err="1">
                          <a:effectLst/>
                        </a:rPr>
                        <a:t>AzureChinaCloud</a:t>
                      </a:r>
                      <a:r>
                        <a:rPr lang="en-US" sz="1000" dirty="0">
                          <a:effectLst/>
                        </a:rPr>
                        <a:t>”, “</a:t>
                      </a:r>
                      <a:r>
                        <a:rPr lang="en-US" sz="1000" dirty="0" err="1">
                          <a:effectLst/>
                        </a:rPr>
                        <a:t>AzureGermanyCloud</a:t>
                      </a:r>
                      <a:r>
                        <a:rPr lang="en-US" sz="1000" dirty="0">
                          <a:effectLst/>
                        </a:rPr>
                        <a:t>”, “</a:t>
                      </a:r>
                      <a:r>
                        <a:rPr lang="en-US" sz="1000" dirty="0" err="1">
                          <a:effectLst/>
                        </a:rPr>
                        <a:t>AzureGovernment</a:t>
                      </a:r>
                      <a:r>
                        <a:rPr lang="en-US" sz="1000" dirty="0">
                          <a:effectLst/>
                        </a:rPr>
                        <a:t>”. Default to “</a:t>
                      </a:r>
                      <a:r>
                        <a:rPr lang="en-US" sz="1000" dirty="0" err="1">
                          <a:effectLst/>
                        </a:rPr>
                        <a:t>AzureCloud</a:t>
                      </a:r>
                      <a:r>
                        <a:rPr lang="en-US" sz="1000" dirty="0">
                          <a:effectLst/>
                        </a:rPr>
                        <a:t>”.</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9216821"/>
                  </a:ext>
                </a:extLst>
              </a:tr>
              <a:tr h="411612">
                <a:tc>
                  <a:txBody>
                    <a:bodyPr/>
                    <a:lstStyle/>
                    <a:p>
                      <a:pPr marL="0" marR="0">
                        <a:lnSpc>
                          <a:spcPct val="115000"/>
                        </a:lnSpc>
                        <a:spcBef>
                          <a:spcPts val="500"/>
                        </a:spcBef>
                        <a:spcAft>
                          <a:spcPts val="0"/>
                        </a:spcAft>
                      </a:pPr>
                      <a:r>
                        <a:rPr lang="en-US" sz="1200" dirty="0" err="1">
                          <a:effectLst/>
                        </a:rPr>
                        <a:t>ResourceGroupName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Selects the Azure resource group you want to register this Azure Stack Hub system under.</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52716861"/>
                  </a:ext>
                </a:extLst>
              </a:tr>
              <a:tr h="647902">
                <a:tc>
                  <a:txBody>
                    <a:bodyPr/>
                    <a:lstStyle/>
                    <a:p>
                      <a:pPr marL="0" marR="0">
                        <a:lnSpc>
                          <a:spcPct val="115000"/>
                        </a:lnSpc>
                        <a:spcBef>
                          <a:spcPts val="500"/>
                        </a:spcBef>
                        <a:spcAft>
                          <a:spcPts val="0"/>
                        </a:spcAft>
                      </a:pPr>
                      <a:r>
                        <a:rPr lang="en-US" sz="1200" dirty="0" err="1">
                          <a:effectLst/>
                        </a:rPr>
                        <a:t>RegistrationType</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Required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Sets the Azure Stack Hub system registration type (which indicates the billing model). The list of ENUMs are “POC”, “Consumption”, “Capacity”. No default value. If not provided, the cmdlet will fail.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57733529"/>
                  </a:ext>
                </a:extLst>
              </a:tr>
              <a:tr h="543276">
                <a:tc>
                  <a:txBody>
                    <a:bodyPr/>
                    <a:lstStyle/>
                    <a:p>
                      <a:pPr marL="0" marR="0">
                        <a:lnSpc>
                          <a:spcPct val="115000"/>
                        </a:lnSpc>
                        <a:spcBef>
                          <a:spcPts val="500"/>
                        </a:spcBef>
                        <a:spcAft>
                          <a:spcPts val="0"/>
                        </a:spcAft>
                      </a:pPr>
                      <a:r>
                        <a:rPr lang="en-US" sz="1200" dirty="0" err="1">
                          <a:effectLst/>
                        </a:rPr>
                        <a:t>AzureStackDeploymentID</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Required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is an unique identifier of the Azure Stack Hub system, generated as part of the deployment and can be obtained post a successful deployment.</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88470580"/>
                  </a:ext>
                </a:extLst>
              </a:tr>
              <a:tr h="438650">
                <a:tc>
                  <a:txBody>
                    <a:bodyPr/>
                    <a:lstStyle/>
                    <a:p>
                      <a:pPr marL="0" marR="0">
                        <a:lnSpc>
                          <a:spcPct val="115000"/>
                        </a:lnSpc>
                        <a:spcBef>
                          <a:spcPts val="500"/>
                        </a:spcBef>
                        <a:spcAft>
                          <a:spcPts val="0"/>
                        </a:spcAft>
                      </a:pPr>
                      <a:r>
                        <a:rPr lang="en-US" sz="1200" dirty="0" err="1">
                          <a:effectLst/>
                        </a:rPr>
                        <a:t>AgreementNumber</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a:effectLst/>
                        </a:rPr>
                        <a:t>Optional, required only if registration type is “Capacity”</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is the license key the customer must obtain from Microsoft to enable the yearly capacity-based billing model for their Azure Stack Hub system.</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58432986"/>
                  </a:ext>
                </a:extLst>
              </a:tr>
              <a:tr h="438650">
                <a:tc>
                  <a:txBody>
                    <a:bodyPr/>
                    <a:lstStyle/>
                    <a:p>
                      <a:pPr marL="0" marR="0">
                        <a:lnSpc>
                          <a:spcPct val="115000"/>
                        </a:lnSpc>
                        <a:spcBef>
                          <a:spcPts val="500"/>
                        </a:spcBef>
                        <a:spcAft>
                          <a:spcPts val="0"/>
                        </a:spcAft>
                      </a:pPr>
                      <a:r>
                        <a:rPr lang="en-US" sz="1200" dirty="0" err="1">
                          <a:effectLst/>
                        </a:rPr>
                        <a:t>StorageAccountForUsageData</a:t>
                      </a:r>
                      <a:endParaRPr lang="en-US" sz="12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In case the customers want to use a separate storage account for usage data, this is how this information can be passed in.</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33436881"/>
                  </a:ext>
                </a:extLst>
              </a:tr>
            </a:tbl>
          </a:graphicData>
        </a:graphic>
      </p:graphicFrame>
    </p:spTree>
    <p:extLst>
      <p:ext uri="{BB962C8B-B14F-4D97-AF65-F5344CB8AC3E}">
        <p14:creationId xmlns:p14="http://schemas.microsoft.com/office/powerpoint/2010/main" val="37520204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p:txBody>
          <a:bodyPr/>
          <a:lstStyle/>
          <a:p>
            <a:r>
              <a:rPr lang="en-US" dirty="0">
                <a:solidFill>
                  <a:srgbClr val="505050"/>
                </a:solidFill>
              </a:rPr>
              <a:t>Activate Azure Stack Hub</a:t>
            </a:r>
            <a:endParaRPr lang="de-DE" dirty="0">
              <a:solidFill>
                <a:srgbClr val="505050"/>
              </a:solidFill>
            </a:endParaRPr>
          </a:p>
        </p:txBody>
      </p:sp>
      <p:sp>
        <p:nvSpPr>
          <p:cNvPr id="4" name="Rectangle 3">
            <a:extLst>
              <a:ext uri="{FF2B5EF4-FFF2-40B4-BE49-F238E27FC236}">
                <a16:creationId xmlns:a16="http://schemas.microsoft.com/office/drawing/2014/main" id="{D3D105C8-AFC4-48EE-ABB4-696D9935A30B}"/>
              </a:ext>
            </a:extLst>
          </p:cNvPr>
          <p:cNvSpPr/>
          <p:nvPr/>
        </p:nvSpPr>
        <p:spPr>
          <a:xfrm>
            <a:off x="344965" y="1317287"/>
            <a:ext cx="5027787" cy="461665"/>
          </a:xfrm>
          <a:prstGeom prst="rect">
            <a:avLst/>
          </a:prstGeom>
        </p:spPr>
        <p:txBody>
          <a:bodyPr wrap="none">
            <a:spAutoFit/>
          </a:bodyPr>
          <a:lstStyle/>
          <a:p>
            <a:r>
              <a:rPr lang="en-US" sz="2400" dirty="0">
                <a:latin typeface="+mj-lt"/>
              </a:rPr>
              <a:t>Cmdlet: </a:t>
            </a:r>
            <a:r>
              <a:rPr lang="en-US" sz="2400" dirty="0"/>
              <a:t>Set-</a:t>
            </a:r>
            <a:r>
              <a:rPr lang="en-US" sz="2400" dirty="0" err="1"/>
              <a:t>AzureStackActivationKey</a:t>
            </a:r>
            <a:endParaRPr lang="en-US" sz="2400" dirty="0"/>
          </a:p>
        </p:txBody>
      </p:sp>
      <p:graphicFrame>
        <p:nvGraphicFramePr>
          <p:cNvPr id="5" name="Table 4">
            <a:extLst>
              <a:ext uri="{FF2B5EF4-FFF2-40B4-BE49-F238E27FC236}">
                <a16:creationId xmlns:a16="http://schemas.microsoft.com/office/drawing/2014/main" id="{56B408C3-7F2F-4E96-B6C1-D05811B857B6}"/>
              </a:ext>
            </a:extLst>
          </p:cNvPr>
          <p:cNvGraphicFramePr>
            <a:graphicFrameLocks noGrp="1"/>
          </p:cNvGraphicFramePr>
          <p:nvPr>
            <p:extLst>
              <p:ext uri="{D42A27DB-BD31-4B8C-83A1-F6EECF244321}">
                <p14:modId xmlns:p14="http://schemas.microsoft.com/office/powerpoint/2010/main" val="3628349711"/>
              </p:ext>
            </p:extLst>
          </p:nvPr>
        </p:nvGraphicFramePr>
        <p:xfrm>
          <a:off x="431815" y="1962879"/>
          <a:ext cx="11510614" cy="4299412"/>
        </p:xfrm>
        <a:graphic>
          <a:graphicData uri="http://schemas.openxmlformats.org/drawingml/2006/table">
            <a:tbl>
              <a:tblPr firstRow="1" firstCol="1" bandRow="1">
                <a:tableStyleId>{5C22544A-7EE6-4342-B048-85BDC9FD1C3A}</a:tableStyleId>
              </a:tblPr>
              <a:tblGrid>
                <a:gridCol w="2654589">
                  <a:extLst>
                    <a:ext uri="{9D8B030D-6E8A-4147-A177-3AD203B41FA5}">
                      <a16:colId xmlns:a16="http://schemas.microsoft.com/office/drawing/2014/main" val="159569829"/>
                    </a:ext>
                  </a:extLst>
                </a:gridCol>
                <a:gridCol w="2271314">
                  <a:extLst>
                    <a:ext uri="{9D8B030D-6E8A-4147-A177-3AD203B41FA5}">
                      <a16:colId xmlns:a16="http://schemas.microsoft.com/office/drawing/2014/main" val="3928570939"/>
                    </a:ext>
                  </a:extLst>
                </a:gridCol>
                <a:gridCol w="6584711">
                  <a:extLst>
                    <a:ext uri="{9D8B030D-6E8A-4147-A177-3AD203B41FA5}">
                      <a16:colId xmlns:a16="http://schemas.microsoft.com/office/drawing/2014/main" val="1364878631"/>
                    </a:ext>
                  </a:extLst>
                </a:gridCol>
              </a:tblGrid>
              <a:tr h="415802">
                <a:tc>
                  <a:txBody>
                    <a:bodyPr/>
                    <a:lstStyle/>
                    <a:p>
                      <a:pPr marL="0" marR="0">
                        <a:lnSpc>
                          <a:spcPct val="115000"/>
                        </a:lnSpc>
                        <a:spcBef>
                          <a:spcPts val="500"/>
                        </a:spcBef>
                        <a:spcAft>
                          <a:spcPts val="0"/>
                        </a:spcAft>
                      </a:pPr>
                      <a:r>
                        <a:rPr lang="en-US" sz="1000" dirty="0">
                          <a:effectLst/>
                        </a:rPr>
                        <a:t>Parameter</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tc>
                <a:tc>
                  <a:txBody>
                    <a:bodyPr/>
                    <a:lstStyle/>
                    <a:p>
                      <a:pPr marL="0" marR="0">
                        <a:lnSpc>
                          <a:spcPct val="115000"/>
                        </a:lnSpc>
                        <a:spcBef>
                          <a:spcPts val="500"/>
                        </a:spcBef>
                        <a:spcAft>
                          <a:spcPts val="0"/>
                        </a:spcAft>
                      </a:pPr>
                      <a:r>
                        <a:rPr lang="en-US" sz="1000" dirty="0">
                          <a:effectLst/>
                        </a:rPr>
                        <a:t>Required / 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tc>
                  <a:txBody>
                    <a:bodyPr/>
                    <a:lstStyle/>
                    <a:p>
                      <a:pPr marL="0" marR="0">
                        <a:lnSpc>
                          <a:spcPct val="115000"/>
                        </a:lnSpc>
                        <a:spcBef>
                          <a:spcPts val="500"/>
                        </a:spcBef>
                        <a:spcAft>
                          <a:spcPts val="0"/>
                        </a:spcAft>
                      </a:pPr>
                      <a:r>
                        <a:rPr lang="en-US" sz="1000">
                          <a:effectLst/>
                        </a:rPr>
                        <a:t>Description</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64503260"/>
                  </a:ext>
                </a:extLst>
              </a:tr>
              <a:tr h="777836">
                <a:tc>
                  <a:txBody>
                    <a:bodyPr/>
                    <a:lstStyle/>
                    <a:p>
                      <a:pPr marL="0" marR="0">
                        <a:lnSpc>
                          <a:spcPct val="115000"/>
                        </a:lnSpc>
                        <a:spcBef>
                          <a:spcPts val="500"/>
                        </a:spcBef>
                        <a:spcAft>
                          <a:spcPts val="0"/>
                        </a:spcAft>
                      </a:pPr>
                      <a:r>
                        <a:rPr lang="en-US" sz="1000" dirty="0" err="1">
                          <a:effectLst/>
                        </a:rPr>
                        <a:t>ActivationKey</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Required</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a:effectLst/>
                        </a:rPr>
                        <a:t>This is the activation key string that is retrieved from the Get-AzureRmAzureStackActivationKey cmdlet after the registration process has been completed.</a:t>
                      </a:r>
                      <a:endParaRPr lang="en-US" sz="100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34036224"/>
                  </a:ext>
                </a:extLst>
              </a:tr>
              <a:tr h="3105774">
                <a:tc>
                  <a:txBody>
                    <a:bodyPr/>
                    <a:lstStyle/>
                    <a:p>
                      <a:pPr marL="0" marR="0">
                        <a:lnSpc>
                          <a:spcPct val="115000"/>
                        </a:lnSpc>
                        <a:spcBef>
                          <a:spcPts val="500"/>
                        </a:spcBef>
                        <a:spcAft>
                          <a:spcPts val="0"/>
                        </a:spcAft>
                      </a:pPr>
                      <a:r>
                        <a:rPr lang="en-US" sz="1000" dirty="0" err="1">
                          <a:effectLst/>
                        </a:rPr>
                        <a:t>ConnectToAzure</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tcPr>
                </a:tc>
                <a:tc>
                  <a:txBody>
                    <a:bodyPr/>
                    <a:lstStyle/>
                    <a:p>
                      <a:pPr marL="0" marR="0">
                        <a:lnSpc>
                          <a:spcPct val="115000"/>
                        </a:lnSpc>
                        <a:spcBef>
                          <a:spcPts val="500"/>
                        </a:spcBef>
                        <a:spcAft>
                          <a:spcPts val="0"/>
                        </a:spcAft>
                      </a:pPr>
                      <a:r>
                        <a:rPr lang="en-US" sz="1000" dirty="0">
                          <a:effectLst/>
                        </a:rPr>
                        <a:t>Optional</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L w="6350" cap="flat" cmpd="sng" algn="ctr">
                      <a:solidFill>
                        <a:schemeClr val="tx2"/>
                      </a:solidFill>
                      <a:prstDash val="solid"/>
                      <a:round/>
                      <a:headEnd type="none" w="med" len="med"/>
                      <a:tailEnd type="none" w="med" len="med"/>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a:lnSpc>
                          <a:spcPct val="115000"/>
                        </a:lnSpc>
                        <a:spcBef>
                          <a:spcPts val="500"/>
                        </a:spcBef>
                        <a:spcAft>
                          <a:spcPts val="0"/>
                        </a:spcAft>
                      </a:pPr>
                      <a:r>
                        <a:rPr lang="en-US" sz="1000" dirty="0">
                          <a:effectLst/>
                        </a:rPr>
                        <a:t>This Boolean parameter specifies if you want your Azure Stack Hub solution to connect to Azure. Default value is “True.”</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If you choose not to connect to Azure, no usage data will be uploaded to Azure and no marketplace syndication will be available either.</a:t>
                      </a:r>
                    </a:p>
                    <a:p>
                      <a:pPr marL="0" marR="0">
                        <a:lnSpc>
                          <a:spcPct val="115000"/>
                        </a:lnSpc>
                        <a:spcBef>
                          <a:spcPts val="500"/>
                        </a:spcBef>
                        <a:spcAft>
                          <a:spcPts val="0"/>
                        </a:spcAft>
                      </a:pPr>
                      <a:r>
                        <a:rPr lang="en-US" sz="1000" dirty="0">
                          <a:effectLst/>
                        </a:rPr>
                        <a:t> </a:t>
                      </a:r>
                    </a:p>
                    <a:p>
                      <a:pPr marL="0" marR="0">
                        <a:lnSpc>
                          <a:spcPct val="115000"/>
                        </a:lnSpc>
                        <a:spcBef>
                          <a:spcPts val="500"/>
                        </a:spcBef>
                        <a:spcAft>
                          <a:spcPts val="0"/>
                        </a:spcAft>
                      </a:pPr>
                      <a:r>
                        <a:rPr lang="en-US" sz="1000" dirty="0">
                          <a:effectLst/>
                        </a:rPr>
                        <a:t>For an Azure Stack Hub system that is intended to be used for capacity-based billing model, regardless if this is set to true or false, no usage data will be sent. However, if this parameter is set to False, no marketplace syndication will happen for the solution either, even if the solution is configured to be able to access Azure from network connectivity point of view.</a:t>
                      </a:r>
                      <a:endParaRPr lang="en-US" sz="1000" dirty="0">
                        <a:effectLst/>
                        <a:latin typeface="Calibri" panose="020F0502020204030204" pitchFamily="34" charset="0"/>
                        <a:ea typeface="PMingLiU" panose="02020500000000000000" pitchFamily="18" charset="-120"/>
                        <a:cs typeface="Arial" panose="020B0604020202020204" pitchFamily="34" charset="0"/>
                      </a:endParaRPr>
                    </a:p>
                  </a:txBody>
                  <a:tcPr marT="91440" marB="91440">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26541347"/>
                  </a:ext>
                </a:extLst>
              </a:tr>
            </a:tbl>
          </a:graphicData>
        </a:graphic>
      </p:graphicFrame>
    </p:spTree>
    <p:extLst>
      <p:ext uri="{BB962C8B-B14F-4D97-AF65-F5344CB8AC3E}">
        <p14:creationId xmlns:p14="http://schemas.microsoft.com/office/powerpoint/2010/main" val="13720844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Stack Hub Tools</a:t>
            </a:r>
          </a:p>
        </p:txBody>
      </p:sp>
      <p:sp>
        <p:nvSpPr>
          <p:cNvPr id="2" name="Text Placeholder 1"/>
          <p:cNvSpPr>
            <a:spLocks noGrp="1"/>
          </p:cNvSpPr>
          <p:nvPr>
            <p:ph type="body" sz="quarter" idx="10"/>
          </p:nvPr>
        </p:nvSpPr>
        <p:spPr>
          <a:xfrm>
            <a:off x="274702" y="1270921"/>
            <a:ext cx="11888787" cy="4247317"/>
          </a:xfrm>
        </p:spPr>
        <p:txBody>
          <a:bodyPr/>
          <a:lstStyle/>
          <a:p>
            <a:pPr marL="0" indent="0">
              <a:lnSpc>
                <a:spcPct val="100000"/>
              </a:lnSpc>
              <a:spcAft>
                <a:spcPts val="1200"/>
              </a:spcAft>
              <a:buNone/>
            </a:pPr>
            <a:r>
              <a:rPr lang="en-US" sz="2800" dirty="0">
                <a:solidFill>
                  <a:schemeClr val="tx1"/>
                </a:solidFill>
              </a:rPr>
              <a:t>Visit </a:t>
            </a:r>
            <a:r>
              <a:rPr lang="en-US" sz="2800" dirty="0" err="1">
                <a:solidFill>
                  <a:schemeClr val="tx1"/>
                </a:solidFill>
              </a:rPr>
              <a:t>AzureStack</a:t>
            </a:r>
            <a:r>
              <a:rPr lang="en-US" sz="2800" dirty="0">
                <a:solidFill>
                  <a:schemeClr val="tx1"/>
                </a:solidFill>
              </a:rPr>
              <a:t>-Tools </a:t>
            </a:r>
            <a:r>
              <a:rPr lang="en-US" sz="2800" dirty="0" err="1">
                <a:solidFill>
                  <a:schemeClr val="tx1"/>
                </a:solidFill>
              </a:rPr>
              <a:t>Github</a:t>
            </a:r>
            <a:r>
              <a:rPr lang="en-US" sz="2800" dirty="0">
                <a:solidFill>
                  <a:schemeClr val="tx1"/>
                </a:solidFill>
              </a:rPr>
              <a:t>: </a:t>
            </a:r>
            <a:r>
              <a:rPr lang="en-US" sz="2800" dirty="0">
                <a:solidFill>
                  <a:schemeClr val="tx1"/>
                </a:solidFill>
                <a:hlinkClick r:id="rId3"/>
              </a:rPr>
              <a:t>https://github.com/Azure/AzureStack-Tools</a:t>
            </a:r>
            <a:r>
              <a:rPr lang="en-US" sz="2800" dirty="0">
                <a:solidFill>
                  <a:schemeClr val="tx1"/>
                </a:solidFill>
              </a:rPr>
              <a:t> </a:t>
            </a:r>
          </a:p>
          <a:p>
            <a:pPr marL="0" indent="0">
              <a:lnSpc>
                <a:spcPct val="100000"/>
              </a:lnSpc>
              <a:spcAft>
                <a:spcPts val="1200"/>
              </a:spcAft>
              <a:buNone/>
            </a:pPr>
            <a:endParaRPr lang="en-US" sz="2800" dirty="0">
              <a:solidFill>
                <a:schemeClr val="tx2"/>
              </a:solidFill>
            </a:endParaRPr>
          </a:p>
          <a:p>
            <a:pPr marL="0" indent="0">
              <a:lnSpc>
                <a:spcPct val="100000"/>
              </a:lnSpc>
              <a:spcAft>
                <a:spcPts val="1200"/>
              </a:spcAft>
              <a:buNone/>
            </a:pPr>
            <a:r>
              <a:rPr lang="en-US" sz="2800" dirty="0">
                <a:solidFill>
                  <a:schemeClr val="tx2"/>
                </a:solidFill>
              </a:rPr>
              <a:t>Examples</a:t>
            </a:r>
            <a:endParaRPr lang="en-US" sz="2400" dirty="0">
              <a:solidFill>
                <a:schemeClr val="tx2"/>
              </a:solidFill>
            </a:endParaRPr>
          </a:p>
          <a:p>
            <a:pPr>
              <a:lnSpc>
                <a:spcPct val="100000"/>
              </a:lnSpc>
              <a:spcAft>
                <a:spcPts val="1200"/>
              </a:spcAft>
              <a:buFont typeface="Arial" panose="020B0604020202020204" pitchFamily="34" charset="0"/>
              <a:buChar char="•"/>
            </a:pPr>
            <a:r>
              <a:rPr lang="en-US" sz="1800" dirty="0">
                <a:solidFill>
                  <a:schemeClr val="tx1"/>
                </a:solidFill>
              </a:rPr>
              <a:t>Enable syndication by registering with Azure: </a:t>
            </a:r>
            <a:br>
              <a:rPr lang="en-US" sz="1800" dirty="0">
                <a:solidFill>
                  <a:schemeClr val="tx1"/>
                </a:solidFill>
              </a:rPr>
            </a:br>
            <a:r>
              <a:rPr lang="en-US" sz="1800" dirty="0">
                <a:solidFill>
                  <a:schemeClr val="tx1"/>
                </a:solidFill>
                <a:hlinkClick r:id="rId4"/>
              </a:rPr>
              <a:t>https://github.com/Azure/AzureStack-Tools/blob/master/Connect</a:t>
            </a:r>
            <a:r>
              <a:rPr lang="en-US" sz="1800" dirty="0">
                <a:solidFill>
                  <a:schemeClr val="tx1"/>
                </a:solidFill>
              </a:rPr>
              <a:t> </a:t>
            </a:r>
          </a:p>
          <a:p>
            <a:pPr>
              <a:lnSpc>
                <a:spcPct val="100000"/>
              </a:lnSpc>
              <a:spcAft>
                <a:spcPts val="1200"/>
              </a:spcAft>
              <a:buFont typeface="Arial" panose="020B0604020202020204" pitchFamily="34" charset="0"/>
              <a:buChar char="•"/>
            </a:pPr>
            <a:r>
              <a:rPr lang="en-US" sz="1800" dirty="0">
                <a:solidFill>
                  <a:schemeClr val="tx1"/>
                </a:solidFill>
              </a:rPr>
              <a:t>Add VM images to the gallery:  </a:t>
            </a:r>
            <a:br>
              <a:rPr lang="en-US" sz="1800" dirty="0">
                <a:solidFill>
                  <a:schemeClr val="tx1"/>
                </a:solidFill>
              </a:rPr>
            </a:br>
            <a:r>
              <a:rPr lang="en-US" sz="1800" dirty="0">
                <a:solidFill>
                  <a:schemeClr val="tx1"/>
                </a:solidFill>
                <a:hlinkClick r:id="rId5"/>
              </a:rPr>
              <a:t>https://github.com/Azure/AzureStack-Tools/blob/master/ComputeAdmin</a:t>
            </a:r>
            <a:endParaRPr lang="en-US" sz="1800" dirty="0">
              <a:solidFill>
                <a:schemeClr val="tx1"/>
              </a:solidFill>
            </a:endParaRPr>
          </a:p>
          <a:p>
            <a:pPr>
              <a:lnSpc>
                <a:spcPct val="100000"/>
              </a:lnSpc>
              <a:spcAft>
                <a:spcPts val="1200"/>
              </a:spcAft>
              <a:buFont typeface="Arial" panose="020B0604020202020204" pitchFamily="34" charset="0"/>
              <a:buChar char="•"/>
            </a:pPr>
            <a:r>
              <a:rPr lang="en-US" sz="1800" dirty="0">
                <a:solidFill>
                  <a:schemeClr val="tx1"/>
                </a:solidFill>
              </a:rPr>
              <a:t>Create and manage identity: </a:t>
            </a:r>
            <a:br>
              <a:rPr lang="en-US" sz="1800" dirty="0">
                <a:solidFill>
                  <a:schemeClr val="tx1"/>
                </a:solidFill>
              </a:rPr>
            </a:br>
            <a:r>
              <a:rPr lang="en-US" sz="1800" dirty="0">
                <a:solidFill>
                  <a:schemeClr val="tx1"/>
                </a:solidFill>
                <a:hlinkClick r:id="rId6"/>
              </a:rPr>
              <a:t>https://github.com/Azure/AzureStack-Tools/blob/master/Identity</a:t>
            </a:r>
            <a:r>
              <a:rPr lang="en-US" sz="1800" dirty="0">
                <a:solidFill>
                  <a:schemeClr val="tx1"/>
                </a:solidFill>
              </a:rPr>
              <a:t> </a:t>
            </a:r>
          </a:p>
        </p:txBody>
      </p:sp>
    </p:spTree>
    <p:extLst>
      <p:ext uri="{BB962C8B-B14F-4D97-AF65-F5344CB8AC3E}">
        <p14:creationId xmlns:p14="http://schemas.microsoft.com/office/powerpoint/2010/main" val="7821261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DF21C-95E2-40C9-8772-4BE92EEE6D02}"/>
              </a:ext>
            </a:extLst>
          </p:cNvPr>
          <p:cNvSpPr>
            <a:spLocks noGrp="1"/>
          </p:cNvSpPr>
          <p:nvPr>
            <p:ph type="title"/>
          </p:nvPr>
        </p:nvSpPr>
        <p:spPr/>
        <p:txBody>
          <a:bodyPr/>
          <a:lstStyle/>
          <a:p>
            <a:r>
              <a:rPr lang="de-DE" dirty="0">
                <a:solidFill>
                  <a:srgbClr val="505050"/>
                </a:solidFill>
              </a:rPr>
              <a:t>Obtain Registration Prerequsites</a:t>
            </a:r>
          </a:p>
        </p:txBody>
      </p:sp>
      <p:sp>
        <p:nvSpPr>
          <p:cNvPr id="4" name="Text Placeholder 3">
            <a:extLst>
              <a:ext uri="{FF2B5EF4-FFF2-40B4-BE49-F238E27FC236}">
                <a16:creationId xmlns:a16="http://schemas.microsoft.com/office/drawing/2014/main" id="{51595B56-C8A3-4650-9D9C-0DDE04BB0FC0}"/>
              </a:ext>
            </a:extLst>
          </p:cNvPr>
          <p:cNvSpPr>
            <a:spLocks noGrp="1"/>
          </p:cNvSpPr>
          <p:nvPr>
            <p:ph type="body" sz="quarter" idx="10"/>
          </p:nvPr>
        </p:nvSpPr>
        <p:spPr>
          <a:xfrm>
            <a:off x="274639" y="1637413"/>
            <a:ext cx="11888787" cy="4827182"/>
          </a:xfrm>
        </p:spPr>
        <p:txBody>
          <a:bodyPr/>
          <a:lstStyle/>
          <a:p>
            <a:pPr marL="291436" indent="-291436">
              <a:lnSpc>
                <a:spcPct val="100000"/>
              </a:lnSpc>
              <a:spcAft>
                <a:spcPts val="1200"/>
              </a:spcAft>
              <a:buFont typeface="Arial" panose="020B0604020202020204" pitchFamily="34" charset="0"/>
              <a:buChar char="•"/>
            </a:pPr>
            <a:r>
              <a:rPr lang="en-US" sz="2800" dirty="0">
                <a:solidFill>
                  <a:srgbClr val="505050"/>
                </a:solidFill>
              </a:rPr>
              <a:t>Azure subscription ID plus owner </a:t>
            </a:r>
          </a:p>
          <a:p>
            <a:pPr marL="291436" indent="-291436">
              <a:lnSpc>
                <a:spcPct val="100000"/>
              </a:lnSpc>
              <a:spcAft>
                <a:spcPts val="1200"/>
              </a:spcAft>
              <a:buFont typeface="Arial" panose="020B0604020202020204" pitchFamily="34" charset="0"/>
              <a:buChar char="•"/>
            </a:pPr>
            <a:r>
              <a:rPr lang="en-US" sz="2800" dirty="0">
                <a:solidFill>
                  <a:srgbClr val="505050"/>
                </a:solidFill>
              </a:rPr>
              <a:t>Billing model decision (Capacity, Pay-As-You-Use, and Development)</a:t>
            </a:r>
          </a:p>
          <a:p>
            <a:pPr marL="291436" indent="-291436">
              <a:lnSpc>
                <a:spcPct val="100000"/>
              </a:lnSpc>
              <a:spcAft>
                <a:spcPts val="1200"/>
              </a:spcAft>
              <a:buFont typeface="Arial" panose="020B0604020202020204" pitchFamily="34" charset="0"/>
              <a:buChar char="•"/>
            </a:pPr>
            <a:r>
              <a:rPr lang="en-US" sz="2800" dirty="0">
                <a:solidFill>
                  <a:srgbClr val="505050"/>
                </a:solidFill>
              </a:rPr>
              <a:t>Deployment ID</a:t>
            </a:r>
          </a:p>
          <a:p>
            <a:pPr marL="291436" indent="-291436">
              <a:lnSpc>
                <a:spcPct val="100000"/>
              </a:lnSpc>
              <a:spcAft>
                <a:spcPts val="1200"/>
              </a:spcAft>
              <a:buFont typeface="Arial" panose="020B0604020202020204" pitchFamily="34" charset="0"/>
              <a:buChar char="•"/>
            </a:pPr>
            <a:endParaRPr lang="en-US" sz="2800" dirty="0">
              <a:solidFill>
                <a:srgbClr val="505050"/>
              </a:solidFill>
            </a:endParaRPr>
          </a:p>
          <a:p>
            <a:pPr marL="291436" indent="-291436">
              <a:lnSpc>
                <a:spcPct val="100000"/>
              </a:lnSpc>
              <a:spcAft>
                <a:spcPts val="1200"/>
              </a:spcAft>
              <a:buFont typeface="Arial" panose="020B0604020202020204" pitchFamily="34" charset="0"/>
              <a:buChar char="•"/>
            </a:pPr>
            <a:endParaRPr lang="en-US" sz="2800" dirty="0">
              <a:solidFill>
                <a:srgbClr val="505050"/>
              </a:solidFill>
            </a:endParaRPr>
          </a:p>
          <a:p>
            <a:pPr marL="0" indent="0">
              <a:lnSpc>
                <a:spcPct val="100000"/>
              </a:lnSpc>
              <a:spcAft>
                <a:spcPts val="1200"/>
              </a:spcAft>
              <a:buNone/>
            </a:pPr>
            <a:r>
              <a:rPr lang="en-US" sz="2800" b="1" dirty="0">
                <a:solidFill>
                  <a:srgbClr val="505050"/>
                </a:solidFill>
              </a:rPr>
              <a:t>Note: You must still register Azure Stack Hub instances in a disconnected scenario </a:t>
            </a:r>
            <a:r>
              <a:rPr lang="en-US" sz="2800" b="1" dirty="0">
                <a:solidFill>
                  <a:srgbClr val="505050"/>
                </a:solidFill>
                <a:hlinkClick r:id="rId3"/>
              </a:rPr>
              <a:t>https://docs.microsoft.com/en-us/azure-stack/operator/azure-stack-registration?pivots=state-disconnected</a:t>
            </a:r>
            <a:endParaRPr lang="en-US" sz="2800" b="1" dirty="0">
              <a:solidFill>
                <a:srgbClr val="505050"/>
              </a:solidFill>
            </a:endParaRPr>
          </a:p>
        </p:txBody>
      </p:sp>
    </p:spTree>
    <p:extLst>
      <p:ext uri="{BB962C8B-B14F-4D97-AF65-F5344CB8AC3E}">
        <p14:creationId xmlns:p14="http://schemas.microsoft.com/office/powerpoint/2010/main" val="3042047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F05FB96-7A89-0E45-9F19-D230070D07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264" y="495"/>
            <a:ext cx="12464974" cy="6996913"/>
          </a:xfrm>
          <a:prstGeom prst="rect">
            <a:avLst/>
          </a:prstGeom>
        </p:spPr>
      </p:pic>
      <p:sp>
        <p:nvSpPr>
          <p:cNvPr id="4" name="Rectangle 3">
            <a:extLst>
              <a:ext uri="{FF2B5EF4-FFF2-40B4-BE49-F238E27FC236}">
                <a16:creationId xmlns:a16="http://schemas.microsoft.com/office/drawing/2014/main" id="{498FC66D-1148-874F-919E-442996FD78D9}"/>
              </a:ext>
            </a:extLst>
          </p:cNvPr>
          <p:cNvSpPr/>
          <p:nvPr/>
        </p:nvSpPr>
        <p:spPr>
          <a:xfrm>
            <a:off x="-30261" y="3175390"/>
            <a:ext cx="12464973" cy="3026087"/>
          </a:xfrm>
          <a:prstGeom prst="rect">
            <a:avLst/>
          </a:prstGeom>
          <a:solidFill>
            <a:srgbClr val="02214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6" name="Rectangle 5">
            <a:extLst>
              <a:ext uri="{FF2B5EF4-FFF2-40B4-BE49-F238E27FC236}">
                <a16:creationId xmlns:a16="http://schemas.microsoft.com/office/drawing/2014/main" id="{ECABC5FE-A9FB-5E49-8BEF-42590BE6E8B7}"/>
              </a:ext>
            </a:extLst>
          </p:cNvPr>
          <p:cNvSpPr/>
          <p:nvPr/>
        </p:nvSpPr>
        <p:spPr>
          <a:xfrm>
            <a:off x="8280035" y="3175391"/>
            <a:ext cx="4154677" cy="3026086"/>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0" name="TextBox 9">
            <a:extLst>
              <a:ext uri="{FF2B5EF4-FFF2-40B4-BE49-F238E27FC236}">
                <a16:creationId xmlns:a16="http://schemas.microsoft.com/office/drawing/2014/main" id="{9A09CE60-6DB7-0A49-88B9-73CDAA9BC040}"/>
              </a:ext>
            </a:extLst>
          </p:cNvPr>
          <p:cNvSpPr txBox="1"/>
          <p:nvPr/>
        </p:nvSpPr>
        <p:spPr>
          <a:xfrm>
            <a:off x="8855488" y="3498954"/>
            <a:ext cx="3206414" cy="1118580"/>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D</a:t>
            </a:r>
            <a:r>
              <a:rPr lang="en-US" sz="2040">
                <a:solidFill>
                  <a:srgbClr val="FFFFFF"/>
                </a:solidFill>
                <a:latin typeface="Segoe UI" panose="020B0502040204020203" pitchFamily="34" charset="0"/>
              </a:rPr>
              <a:t>ata Sovereignty and Gravity</a:t>
            </a:r>
            <a:r>
              <a:rPr lang="en-US" sz="1836">
                <a:solidFill>
                  <a:srgbClr val="FFFFFF"/>
                </a:solidFill>
                <a:latin typeface="Segoe UI" panose="020B0502040204020203" pitchFamily="34" charset="0"/>
              </a:rPr>
              <a:t> </a:t>
            </a:r>
          </a:p>
        </p:txBody>
      </p:sp>
      <p:sp>
        <p:nvSpPr>
          <p:cNvPr id="11" name="TextBox 10">
            <a:extLst>
              <a:ext uri="{FF2B5EF4-FFF2-40B4-BE49-F238E27FC236}">
                <a16:creationId xmlns:a16="http://schemas.microsoft.com/office/drawing/2014/main" id="{8F70CF2F-F9E9-394E-A5F5-03AF7118BA4A}"/>
              </a:ext>
            </a:extLst>
          </p:cNvPr>
          <p:cNvSpPr txBox="1"/>
          <p:nvPr/>
        </p:nvSpPr>
        <p:spPr>
          <a:xfrm>
            <a:off x="1067042" y="3456568"/>
            <a:ext cx="2636349" cy="798445"/>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H</a:t>
            </a:r>
            <a:r>
              <a:rPr lang="en-US" sz="2040">
                <a:solidFill>
                  <a:srgbClr val="FFFFFF"/>
                </a:solidFill>
                <a:latin typeface="Segoe UI" panose="020B0502040204020203" pitchFamily="34" charset="0"/>
              </a:rPr>
              <a:t>ybrid DevOps</a:t>
            </a:r>
          </a:p>
        </p:txBody>
      </p:sp>
      <p:sp>
        <p:nvSpPr>
          <p:cNvPr id="12" name="TextBox 11">
            <a:extLst>
              <a:ext uri="{FF2B5EF4-FFF2-40B4-BE49-F238E27FC236}">
                <a16:creationId xmlns:a16="http://schemas.microsoft.com/office/drawing/2014/main" id="{CA119E29-9319-8D42-9CD5-FB47D465F54B}"/>
              </a:ext>
            </a:extLst>
          </p:cNvPr>
          <p:cNvSpPr txBox="1"/>
          <p:nvPr/>
        </p:nvSpPr>
        <p:spPr>
          <a:xfrm>
            <a:off x="4731236" y="3498952"/>
            <a:ext cx="2845903" cy="798445"/>
          </a:xfrm>
          <a:prstGeom prst="rect">
            <a:avLst/>
          </a:prstGeom>
          <a:noFill/>
        </p:spPr>
        <p:txBody>
          <a:bodyPr wrap="square" rtlCol="0">
            <a:spAutoFit/>
          </a:bodyPr>
          <a:lstStyle>
            <a:defPPr>
              <a:defRPr lang="en-US"/>
            </a:defPPr>
            <a:lvl1pPr lvl="0">
              <a:defRPr sz="4400">
                <a:solidFill>
                  <a:prstClr val="white"/>
                </a:solidFill>
              </a:defRPr>
            </a:lvl1pPr>
          </a:lstStyle>
          <a:p>
            <a:pPr defTabSz="932418">
              <a:defRPr/>
            </a:pPr>
            <a:r>
              <a:rPr lang="en-US" sz="4488">
                <a:solidFill>
                  <a:srgbClr val="FFFFFF"/>
                </a:solidFill>
                <a:latin typeface="Segoe UI" panose="020B0502040204020203" pitchFamily="34" charset="0"/>
              </a:rPr>
              <a:t>C</a:t>
            </a:r>
            <a:r>
              <a:rPr lang="en-US" sz="2040">
                <a:solidFill>
                  <a:srgbClr val="FFFFFF"/>
                </a:solidFill>
                <a:latin typeface="Segoe UI" panose="020B0502040204020203" pitchFamily="34" charset="0"/>
              </a:rPr>
              <a:t>ross Cloud Scaling</a:t>
            </a:r>
            <a:r>
              <a:rPr lang="en-US" sz="1836">
                <a:solidFill>
                  <a:srgbClr val="FFFFFF"/>
                </a:solidFill>
                <a:latin typeface="Segoe UI" panose="020B0502040204020203" pitchFamily="34" charset="0"/>
              </a:rPr>
              <a:t> </a:t>
            </a:r>
          </a:p>
        </p:txBody>
      </p:sp>
      <p:sp>
        <p:nvSpPr>
          <p:cNvPr id="13" name="Rectangle 12">
            <a:extLst>
              <a:ext uri="{FF2B5EF4-FFF2-40B4-BE49-F238E27FC236}">
                <a16:creationId xmlns:a16="http://schemas.microsoft.com/office/drawing/2014/main" id="{3AB52690-C2A4-4833-938B-93845EF5AFA2}"/>
              </a:ext>
            </a:extLst>
          </p:cNvPr>
          <p:cNvSpPr/>
          <p:nvPr/>
        </p:nvSpPr>
        <p:spPr>
          <a:xfrm>
            <a:off x="-30261" y="4751277"/>
            <a:ext cx="12464973" cy="1450201"/>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4" name="Rectangle 13">
            <a:extLst>
              <a:ext uri="{FF2B5EF4-FFF2-40B4-BE49-F238E27FC236}">
                <a16:creationId xmlns:a16="http://schemas.microsoft.com/office/drawing/2014/main" id="{399DDD4B-B6FA-4812-83AB-714CB351DB0B}"/>
              </a:ext>
            </a:extLst>
          </p:cNvPr>
          <p:cNvSpPr/>
          <p:nvPr/>
        </p:nvSpPr>
        <p:spPr>
          <a:xfrm>
            <a:off x="4028342" y="4751277"/>
            <a:ext cx="8406370" cy="1450201"/>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sp>
        <p:nvSpPr>
          <p:cNvPr id="15" name="Rectangle 14">
            <a:extLst>
              <a:ext uri="{FF2B5EF4-FFF2-40B4-BE49-F238E27FC236}">
                <a16:creationId xmlns:a16="http://schemas.microsoft.com/office/drawing/2014/main" id="{FF571BC4-4508-4F2C-9759-22B6EF22CC7A}"/>
              </a:ext>
            </a:extLst>
          </p:cNvPr>
          <p:cNvSpPr/>
          <p:nvPr/>
        </p:nvSpPr>
        <p:spPr>
          <a:xfrm>
            <a:off x="8280033" y="4751276"/>
            <a:ext cx="4154678" cy="1430714"/>
          </a:xfrm>
          <a:prstGeom prst="rect">
            <a:avLst/>
          </a:prstGeom>
          <a:solidFill>
            <a:srgbClr val="02214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srgbClr val="FFFFFF"/>
              </a:solidFill>
              <a:latin typeface="Calibri" panose="020F0502020204030204"/>
            </a:endParaRPr>
          </a:p>
        </p:txBody>
      </p:sp>
      <p:cxnSp>
        <p:nvCxnSpPr>
          <p:cNvPr id="9" name="Straight Connector 8">
            <a:extLst>
              <a:ext uri="{FF2B5EF4-FFF2-40B4-BE49-F238E27FC236}">
                <a16:creationId xmlns:a16="http://schemas.microsoft.com/office/drawing/2014/main" id="{05F8F8A3-DCC8-3D41-9DEB-A45A46EF34C8}"/>
              </a:ext>
            </a:extLst>
          </p:cNvPr>
          <p:cNvCxnSpPr>
            <a:cxnSpLocks/>
          </p:cNvCxnSpPr>
          <p:nvPr/>
        </p:nvCxnSpPr>
        <p:spPr>
          <a:xfrm>
            <a:off x="4028342" y="3175392"/>
            <a:ext cx="0" cy="3006598"/>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766DF917-54EC-9540-A948-1FEEDB38BA26}"/>
              </a:ext>
            </a:extLst>
          </p:cNvPr>
          <p:cNvCxnSpPr>
            <a:cxnSpLocks/>
          </p:cNvCxnSpPr>
          <p:nvPr/>
        </p:nvCxnSpPr>
        <p:spPr>
          <a:xfrm>
            <a:off x="8280035" y="3175391"/>
            <a:ext cx="0" cy="3026086"/>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2" name="Pentagon 21">
            <a:extLst>
              <a:ext uri="{FF2B5EF4-FFF2-40B4-BE49-F238E27FC236}">
                <a16:creationId xmlns:a16="http://schemas.microsoft.com/office/drawing/2014/main" id="{D6B406EE-157B-1148-A8AB-4F1F043F74AB}"/>
              </a:ext>
            </a:extLst>
          </p:cNvPr>
          <p:cNvSpPr/>
          <p:nvPr/>
        </p:nvSpPr>
        <p:spPr>
          <a:xfrm rot="5400000">
            <a:off x="5422736" y="-5452501"/>
            <a:ext cx="1558977" cy="12464975"/>
          </a:xfrm>
          <a:prstGeom prst="homePlate">
            <a:avLst>
              <a:gd name="adj" fmla="val 46594"/>
            </a:avLst>
          </a:prstGeom>
          <a:solidFill>
            <a:srgbClr val="02214F"/>
          </a:solidFill>
          <a:ln w="127000" cmpd="thinThick">
            <a:solidFill>
              <a:srgbClr val="0221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endParaRPr lang="en-US">
              <a:solidFill>
                <a:srgbClr val="FFFFFF"/>
              </a:solidFill>
              <a:latin typeface="Segoe UI"/>
            </a:endParaRPr>
          </a:p>
        </p:txBody>
      </p:sp>
      <p:sp>
        <p:nvSpPr>
          <p:cNvPr id="28" name="Title 6">
            <a:extLst>
              <a:ext uri="{FF2B5EF4-FFF2-40B4-BE49-F238E27FC236}">
                <a16:creationId xmlns:a16="http://schemas.microsoft.com/office/drawing/2014/main" id="{3DED9940-9A18-8749-A595-8D1C9F1D21DA}"/>
              </a:ext>
            </a:extLst>
          </p:cNvPr>
          <p:cNvSpPr txBox="1">
            <a:spLocks/>
          </p:cNvSpPr>
          <p:nvPr/>
        </p:nvSpPr>
        <p:spPr>
          <a:xfrm>
            <a:off x="840515" y="47883"/>
            <a:ext cx="10723417" cy="1351760"/>
          </a:xfrm>
          <a:prstGeom prst="rect">
            <a:avLst/>
          </a:prstGeom>
        </p:spPr>
        <p:txBody>
          <a:bodyPr vert="horz" lIns="93247" tIns="46623" rIns="93247" bIns="4662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418"/>
            <a:r>
              <a:rPr lang="en-US" sz="3672" dirty="0">
                <a:solidFill>
                  <a:srgbClr val="FFFFFF"/>
                </a:solidFill>
                <a:latin typeface="Segoe UI Semibold"/>
              </a:rPr>
              <a:t>Hybrid cloud solutions (from microsoft.com)</a:t>
            </a:r>
          </a:p>
        </p:txBody>
      </p:sp>
      <p:sp>
        <p:nvSpPr>
          <p:cNvPr id="17" name="TextBox 16">
            <a:extLst>
              <a:ext uri="{FF2B5EF4-FFF2-40B4-BE49-F238E27FC236}">
                <a16:creationId xmlns:a16="http://schemas.microsoft.com/office/drawing/2014/main" id="{9CD88554-0BB6-41A6-992E-098A42D9557F}"/>
              </a:ext>
            </a:extLst>
          </p:cNvPr>
          <p:cNvSpPr txBox="1"/>
          <p:nvPr/>
        </p:nvSpPr>
        <p:spPr>
          <a:xfrm>
            <a:off x="1067041" y="4910566"/>
            <a:ext cx="2750432" cy="798445"/>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AI</a:t>
            </a:r>
            <a:r>
              <a:rPr lang="en-US" sz="1836">
                <a:solidFill>
                  <a:srgbClr val="FFFFFF"/>
                </a:solidFill>
                <a:latin typeface="Segoe UI" panose="020B0502040204020203" pitchFamily="34" charset="0"/>
              </a:rPr>
              <a:t> </a:t>
            </a:r>
            <a:r>
              <a:rPr lang="en-US" sz="2040">
                <a:solidFill>
                  <a:srgbClr val="FFFFFF"/>
                </a:solidFill>
                <a:latin typeface="Segoe UI" panose="020B0502040204020203" pitchFamily="34" charset="0"/>
              </a:rPr>
              <a:t>at the edge</a:t>
            </a:r>
          </a:p>
        </p:txBody>
      </p:sp>
      <p:cxnSp>
        <p:nvCxnSpPr>
          <p:cNvPr id="23" name="Straight Connector 22">
            <a:extLst>
              <a:ext uri="{FF2B5EF4-FFF2-40B4-BE49-F238E27FC236}">
                <a16:creationId xmlns:a16="http://schemas.microsoft.com/office/drawing/2014/main" id="{C5E46346-0373-4A34-BE8D-FE6117E87710}"/>
              </a:ext>
            </a:extLst>
          </p:cNvPr>
          <p:cNvCxnSpPr>
            <a:cxnSpLocks/>
          </p:cNvCxnSpPr>
          <p:nvPr/>
        </p:nvCxnSpPr>
        <p:spPr>
          <a:xfrm>
            <a:off x="597509" y="4751275"/>
            <a:ext cx="2976958"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BD413A1B-5088-43F9-9823-6F421236631F}"/>
              </a:ext>
            </a:extLst>
          </p:cNvPr>
          <p:cNvSpPr txBox="1"/>
          <p:nvPr/>
        </p:nvSpPr>
        <p:spPr>
          <a:xfrm>
            <a:off x="4755278" y="4871879"/>
            <a:ext cx="3331668" cy="1118581"/>
          </a:xfrm>
          <a:prstGeom prst="rect">
            <a:avLst/>
          </a:prstGeom>
          <a:noFill/>
        </p:spPr>
        <p:txBody>
          <a:bodyPr wrap="square" rtlCol="0">
            <a:spAutoFit/>
          </a:bodyPr>
          <a:lstStyle>
            <a:defPPr>
              <a:defRPr lang="en-US"/>
            </a:defPPr>
            <a:lvl1pPr lvl="0">
              <a:defRPr sz="4400">
                <a:solidFill>
                  <a:prstClr val="white"/>
                </a:solidFill>
              </a:defRPr>
            </a:lvl1pPr>
          </a:lstStyle>
          <a:p>
            <a:pPr defTabSz="932418">
              <a:defRPr/>
            </a:pPr>
            <a:r>
              <a:rPr lang="en-US" sz="4488">
                <a:solidFill>
                  <a:srgbClr val="FFFFFF"/>
                </a:solidFill>
                <a:latin typeface="Segoe UI" panose="020B0502040204020203" pitchFamily="34" charset="0"/>
              </a:rPr>
              <a:t>G</a:t>
            </a:r>
            <a:r>
              <a:rPr lang="en-US" sz="2040">
                <a:solidFill>
                  <a:srgbClr val="FFFFFF"/>
                </a:solidFill>
                <a:latin typeface="Segoe UI" panose="020B0502040204020203" pitchFamily="34" charset="0"/>
              </a:rPr>
              <a:t>eo-distributed applications</a:t>
            </a:r>
            <a:r>
              <a:rPr lang="en-US" sz="1836">
                <a:solidFill>
                  <a:srgbClr val="FFFFFF"/>
                </a:solidFill>
                <a:latin typeface="Segoe UI" panose="020B0502040204020203" pitchFamily="34" charset="0"/>
              </a:rPr>
              <a:t> </a:t>
            </a:r>
          </a:p>
        </p:txBody>
      </p:sp>
      <p:cxnSp>
        <p:nvCxnSpPr>
          <p:cNvPr id="25" name="Straight Connector 24">
            <a:extLst>
              <a:ext uri="{FF2B5EF4-FFF2-40B4-BE49-F238E27FC236}">
                <a16:creationId xmlns:a16="http://schemas.microsoft.com/office/drawing/2014/main" id="{165E0E89-0439-4093-A020-F5B05ABCB9A5}"/>
              </a:ext>
            </a:extLst>
          </p:cNvPr>
          <p:cNvCxnSpPr>
            <a:cxnSpLocks/>
          </p:cNvCxnSpPr>
          <p:nvPr/>
        </p:nvCxnSpPr>
        <p:spPr>
          <a:xfrm>
            <a:off x="4586413" y="4751276"/>
            <a:ext cx="3250697"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D5E01865-6758-4B43-9875-91B82D71706B}"/>
              </a:ext>
            </a:extLst>
          </p:cNvPr>
          <p:cNvSpPr txBox="1"/>
          <p:nvPr/>
        </p:nvSpPr>
        <p:spPr>
          <a:xfrm>
            <a:off x="8942589" y="4871879"/>
            <a:ext cx="3163422" cy="1118581"/>
          </a:xfrm>
          <a:prstGeom prst="rect">
            <a:avLst/>
          </a:prstGeom>
          <a:noFill/>
        </p:spPr>
        <p:txBody>
          <a:bodyPr wrap="square" rtlCol="0">
            <a:spAutoFit/>
          </a:bodyPr>
          <a:lstStyle/>
          <a:p>
            <a:pPr defTabSz="932418">
              <a:defRPr/>
            </a:pPr>
            <a:r>
              <a:rPr lang="en-US" sz="4488">
                <a:solidFill>
                  <a:srgbClr val="FFFFFF"/>
                </a:solidFill>
                <a:latin typeface="Segoe UI" panose="020B0502040204020203" pitchFamily="34" charset="0"/>
              </a:rPr>
              <a:t>S</a:t>
            </a:r>
            <a:r>
              <a:rPr lang="en-US" sz="2040">
                <a:solidFill>
                  <a:srgbClr val="FFFFFF"/>
                </a:solidFill>
                <a:latin typeface="Segoe UI" panose="020B0502040204020203" pitchFamily="34" charset="0"/>
              </a:rPr>
              <a:t>taged data and analytics</a:t>
            </a:r>
            <a:r>
              <a:rPr lang="en-US" sz="1836">
                <a:solidFill>
                  <a:srgbClr val="FFFFFF"/>
                </a:solidFill>
                <a:latin typeface="Segoe UI" panose="020B0502040204020203" pitchFamily="34" charset="0"/>
              </a:rPr>
              <a:t> </a:t>
            </a:r>
          </a:p>
        </p:txBody>
      </p:sp>
      <p:cxnSp>
        <p:nvCxnSpPr>
          <p:cNvPr id="26" name="Straight Connector 25">
            <a:extLst>
              <a:ext uri="{FF2B5EF4-FFF2-40B4-BE49-F238E27FC236}">
                <a16:creationId xmlns:a16="http://schemas.microsoft.com/office/drawing/2014/main" id="{E1CFC235-C8CE-497E-BAC0-59307A66A936}"/>
              </a:ext>
            </a:extLst>
          </p:cNvPr>
          <p:cNvCxnSpPr>
            <a:cxnSpLocks/>
          </p:cNvCxnSpPr>
          <p:nvPr/>
        </p:nvCxnSpPr>
        <p:spPr>
          <a:xfrm>
            <a:off x="8942589" y="4751276"/>
            <a:ext cx="3119312" cy="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7286733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480C9EE4-B258-4391-AF1F-4F0A3A65918B}"/>
              </a:ext>
            </a:extLst>
          </p:cNvPr>
          <p:cNvGrpSpPr/>
          <p:nvPr/>
        </p:nvGrpSpPr>
        <p:grpSpPr>
          <a:xfrm>
            <a:off x="0" y="1095917"/>
            <a:ext cx="12450343" cy="943122"/>
            <a:chOff x="0" y="1116441"/>
            <a:chExt cx="12450343" cy="943122"/>
          </a:xfrm>
        </p:grpSpPr>
        <p:sp>
          <p:nvSpPr>
            <p:cNvPr id="17" name="Rectangle 16">
              <a:extLst>
                <a:ext uri="{FF2B5EF4-FFF2-40B4-BE49-F238E27FC236}">
                  <a16:creationId xmlns:a16="http://schemas.microsoft.com/office/drawing/2014/main" id="{C694A734-7D46-4DD8-8715-E52288A64894}"/>
                </a:ext>
              </a:extLst>
            </p:cNvPr>
            <p:cNvSpPr/>
            <p:nvPr/>
          </p:nvSpPr>
          <p:spPr>
            <a:xfrm>
              <a:off x="4679" y="1483582"/>
              <a:ext cx="12445664" cy="540355"/>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600">
                <a:solidFill>
                  <a:srgbClr val="FFFFFF"/>
                </a:solidFill>
                <a:latin typeface="Segoe UI Semilight"/>
              </a:endParaRPr>
            </a:p>
          </p:txBody>
        </p:sp>
        <p:sp>
          <p:nvSpPr>
            <p:cNvPr id="18" name="TextBox 17">
              <a:extLst>
                <a:ext uri="{FF2B5EF4-FFF2-40B4-BE49-F238E27FC236}">
                  <a16:creationId xmlns:a16="http://schemas.microsoft.com/office/drawing/2014/main" id="{0BF9924D-87F2-4110-A15A-DA549E6F7FE1}"/>
                </a:ext>
              </a:extLst>
            </p:cNvPr>
            <p:cNvSpPr txBox="1"/>
            <p:nvPr/>
          </p:nvSpPr>
          <p:spPr>
            <a:xfrm>
              <a:off x="331018" y="1528954"/>
              <a:ext cx="3657600" cy="473665"/>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Portable cloud native applications and infrastructure </a:t>
              </a:r>
              <a:endParaRPr lang="en-US" sz="1400">
                <a:solidFill>
                  <a:srgbClr val="FFFFFF"/>
                </a:solidFill>
                <a:latin typeface="Segoe UI" panose="020B0502040204020203" pitchFamily="34" charset="0"/>
              </a:endParaRPr>
            </a:p>
          </p:txBody>
        </p:sp>
        <p:cxnSp>
          <p:nvCxnSpPr>
            <p:cNvPr id="20" name="Straight Connector 19">
              <a:extLst>
                <a:ext uri="{FF2B5EF4-FFF2-40B4-BE49-F238E27FC236}">
                  <a16:creationId xmlns:a16="http://schemas.microsoft.com/office/drawing/2014/main" id="{F91DC0B3-5C73-496F-A782-CE92A42E9B7D}"/>
                </a:ext>
              </a:extLst>
            </p:cNvPr>
            <p:cNvCxnSpPr>
              <a:cxnSpLocks/>
            </p:cNvCxnSpPr>
            <p:nvPr/>
          </p:nvCxnSpPr>
          <p:spPr>
            <a:xfrm>
              <a:off x="8381580" y="1500327"/>
              <a:ext cx="0" cy="52361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1CEC94F6-C6CF-48DD-ADEE-B7D2133AB7CE}"/>
                </a:ext>
              </a:extLst>
            </p:cNvPr>
            <p:cNvSpPr txBox="1"/>
            <p:nvPr/>
          </p:nvSpPr>
          <p:spPr>
            <a:xfrm>
              <a:off x="8506603" y="1483581"/>
              <a:ext cx="3657600" cy="516446"/>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Extend Azure for specialized needs </a:t>
              </a:r>
            </a:p>
          </p:txBody>
        </p:sp>
        <p:cxnSp>
          <p:nvCxnSpPr>
            <p:cNvPr id="35" name="Straight Connector 34">
              <a:extLst>
                <a:ext uri="{FF2B5EF4-FFF2-40B4-BE49-F238E27FC236}">
                  <a16:creationId xmlns:a16="http://schemas.microsoft.com/office/drawing/2014/main" id="{40BA469A-3B31-41E9-BDFC-6FC4CB162B60}"/>
                </a:ext>
              </a:extLst>
            </p:cNvPr>
            <p:cNvCxnSpPr>
              <a:cxnSpLocks/>
            </p:cNvCxnSpPr>
            <p:nvPr/>
          </p:nvCxnSpPr>
          <p:spPr>
            <a:xfrm>
              <a:off x="4295964" y="1475297"/>
              <a:ext cx="5538" cy="54864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EC1A460F-9047-47CC-AE64-347C341DE675}"/>
                </a:ext>
              </a:extLst>
            </p:cNvPr>
            <p:cNvSpPr txBox="1"/>
            <p:nvPr/>
          </p:nvSpPr>
          <p:spPr>
            <a:xfrm>
              <a:off x="4532850" y="1512531"/>
              <a:ext cx="3657600" cy="547032"/>
            </a:xfrm>
            <a:prstGeom prst="rect">
              <a:avLst/>
            </a:prstGeom>
            <a:noFill/>
          </p:spPr>
          <p:txBody>
            <a:bodyPr wrap="square" lIns="186494" rIns="186494" rtlCol="0" anchor="ctr" anchorCtr="0">
              <a:noAutofit/>
            </a:bodyPr>
            <a:lstStyle>
              <a:defPPr>
                <a:defRPr lang="en-US"/>
              </a:defPPr>
              <a:lvl1pPr algn="ctr" defTabSz="932418">
                <a:lnSpc>
                  <a:spcPct val="90000"/>
                </a:lnSpc>
                <a:defRPr sz="2244">
                  <a:gradFill>
                    <a:gsLst>
                      <a:gs pos="0">
                        <a:srgbClr val="FFFFFF"/>
                      </a:gs>
                      <a:gs pos="100000">
                        <a:srgbClr val="FFFFFF"/>
                      </a:gs>
                    </a:gsLst>
                    <a:lin ang="5400000" scaled="0"/>
                  </a:gradFill>
                  <a:latin typeface="Segoe UI Semibold"/>
                </a:defRPr>
              </a:lvl1pPr>
            </a:lstStyle>
            <a:p>
              <a:r>
                <a:rPr lang="en-US" sz="1400"/>
                <a:t>Use the same tools across cloud boundaries </a:t>
              </a:r>
            </a:p>
          </p:txBody>
        </p:sp>
        <p:sp>
          <p:nvSpPr>
            <p:cNvPr id="38" name="Rectangle 37">
              <a:extLst>
                <a:ext uri="{FF2B5EF4-FFF2-40B4-BE49-F238E27FC236}">
                  <a16:creationId xmlns:a16="http://schemas.microsoft.com/office/drawing/2014/main" id="{60D0A138-F4F8-496E-9059-0A6DB7A2BCF0}"/>
                </a:ext>
              </a:extLst>
            </p:cNvPr>
            <p:cNvSpPr/>
            <p:nvPr/>
          </p:nvSpPr>
          <p:spPr>
            <a:xfrm>
              <a:off x="0" y="1116441"/>
              <a:ext cx="12450343"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3"/>
                </a:rPr>
                <a:t>Hybrid DevOps</a:t>
              </a:r>
              <a:endParaRPr lang="en-US" sz="1600">
                <a:gradFill>
                  <a:gsLst>
                    <a:gs pos="0">
                      <a:srgbClr val="FFFFFF"/>
                    </a:gs>
                    <a:gs pos="100000">
                      <a:srgbClr val="FFFFFF"/>
                    </a:gs>
                  </a:gsLst>
                  <a:lin ang="5400000" scaled="0"/>
                </a:gradFill>
                <a:latin typeface="Segoe UI Semibold"/>
              </a:endParaRPr>
            </a:p>
          </p:txBody>
        </p:sp>
      </p:grpSp>
      <p:grpSp>
        <p:nvGrpSpPr>
          <p:cNvPr id="98" name="Group 97">
            <a:extLst>
              <a:ext uri="{FF2B5EF4-FFF2-40B4-BE49-F238E27FC236}">
                <a16:creationId xmlns:a16="http://schemas.microsoft.com/office/drawing/2014/main" id="{76FCE967-9AB2-4C23-B756-930A846E5339}"/>
              </a:ext>
            </a:extLst>
          </p:cNvPr>
          <p:cNvGrpSpPr/>
          <p:nvPr/>
        </p:nvGrpSpPr>
        <p:grpSpPr>
          <a:xfrm>
            <a:off x="7504" y="2085232"/>
            <a:ext cx="12436475" cy="953966"/>
            <a:chOff x="7504" y="2104824"/>
            <a:chExt cx="12436475" cy="953966"/>
          </a:xfrm>
        </p:grpSpPr>
        <p:sp>
          <p:nvSpPr>
            <p:cNvPr id="15" name="Rectangle 14">
              <a:extLst>
                <a:ext uri="{FF2B5EF4-FFF2-40B4-BE49-F238E27FC236}">
                  <a16:creationId xmlns:a16="http://schemas.microsoft.com/office/drawing/2014/main" id="{0C712BD9-A0A0-48E4-A539-C9AB85D65293}"/>
                </a:ext>
              </a:extLst>
            </p:cNvPr>
            <p:cNvSpPr/>
            <p:nvPr/>
          </p:nvSpPr>
          <p:spPr>
            <a:xfrm>
              <a:off x="7504" y="2104824"/>
              <a:ext cx="1243647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4"/>
                </a:rPr>
                <a:t>Cross Cloud Scaling </a:t>
              </a:r>
              <a:endParaRPr lang="en-US" sz="1600">
                <a:gradFill>
                  <a:gsLst>
                    <a:gs pos="0">
                      <a:srgbClr val="FFFFFF"/>
                    </a:gs>
                    <a:gs pos="100000">
                      <a:srgbClr val="FFFFFF"/>
                    </a:gs>
                  </a:gsLst>
                  <a:lin ang="5400000" scaled="0"/>
                </a:gradFill>
                <a:latin typeface="Segoe UI Semibold"/>
              </a:endParaRPr>
            </a:p>
          </p:txBody>
        </p:sp>
        <p:sp>
          <p:nvSpPr>
            <p:cNvPr id="24" name="Rectangle 23">
              <a:extLst>
                <a:ext uri="{FF2B5EF4-FFF2-40B4-BE49-F238E27FC236}">
                  <a16:creationId xmlns:a16="http://schemas.microsoft.com/office/drawing/2014/main" id="{457D5E76-2053-4DAF-A632-F5CF2F767DAD}"/>
                </a:ext>
              </a:extLst>
            </p:cNvPr>
            <p:cNvSpPr/>
            <p:nvPr/>
          </p:nvSpPr>
          <p:spPr>
            <a:xfrm>
              <a:off x="7504" y="2482808"/>
              <a:ext cx="12436475"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25" name="TextBox 24">
              <a:extLst>
                <a:ext uri="{FF2B5EF4-FFF2-40B4-BE49-F238E27FC236}">
                  <a16:creationId xmlns:a16="http://schemas.microsoft.com/office/drawing/2014/main" id="{67935AF4-7BD0-4F33-A7F6-5F8E19B97B6B}"/>
                </a:ext>
              </a:extLst>
            </p:cNvPr>
            <p:cNvSpPr txBox="1"/>
            <p:nvPr/>
          </p:nvSpPr>
          <p:spPr>
            <a:xfrm>
              <a:off x="332702" y="2473833"/>
              <a:ext cx="3657600" cy="50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32418">
                <a:defRPr sz="1600">
                  <a:solidFill>
                    <a:srgbClr val="FFFFFF"/>
                  </a:soli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a:latin typeface="Segoe UI Semibold" panose="020B0702040204020203" pitchFamily="34" charset="0"/>
                  <a:cs typeface="Segoe UI Semibold" panose="020B0702040204020203" pitchFamily="34" charset="0"/>
                </a:rPr>
                <a:t>Scale application to </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meet your customer demands easily </a:t>
              </a:r>
            </a:p>
          </p:txBody>
        </p:sp>
        <p:sp>
          <p:nvSpPr>
            <p:cNvPr id="26" name="TextBox 25">
              <a:extLst>
                <a:ext uri="{FF2B5EF4-FFF2-40B4-BE49-F238E27FC236}">
                  <a16:creationId xmlns:a16="http://schemas.microsoft.com/office/drawing/2014/main" id="{8A186072-6269-4119-842F-838136878805}"/>
                </a:ext>
              </a:extLst>
            </p:cNvPr>
            <p:cNvSpPr txBox="1"/>
            <p:nvPr/>
          </p:nvSpPr>
          <p:spPr>
            <a:xfrm>
              <a:off x="4534534" y="2567235"/>
              <a:ext cx="3657600" cy="491555"/>
            </a:xfrm>
            <a:prstGeom prst="rect">
              <a:avLst/>
            </a:prstGeom>
            <a:noFill/>
          </p:spPr>
          <p:txBody>
            <a:bodyPr wrap="square" lIns="186494" rIns="186494" rtlCol="0" anchor="ctr" anchorCtr="0">
              <a:noAutofit/>
            </a:bodyPr>
            <a:lstStyle/>
            <a:p>
              <a:pPr algn="ctr" defTabSz="932418">
                <a:lnSpc>
                  <a:spcPct val="90000"/>
                </a:lnSpc>
                <a:defRPr/>
              </a:pPr>
              <a:r>
                <a:rPr lang="en-US" sz="1400" dirty="0">
                  <a:gradFill>
                    <a:gsLst>
                      <a:gs pos="0">
                        <a:srgbClr val="FFFFFF"/>
                      </a:gs>
                      <a:gs pos="100000">
                        <a:srgbClr val="FFFFFF"/>
                      </a:gs>
                    </a:gsLst>
                    <a:lin ang="5400000" scaled="0"/>
                  </a:gradFill>
                  <a:latin typeface="Segoe UI Semibold"/>
                </a:rPr>
                <a:t>Increased Flexibility and Resiliency with Azure Stack Hub consistency </a:t>
              </a:r>
            </a:p>
          </p:txBody>
        </p:sp>
        <p:cxnSp>
          <p:nvCxnSpPr>
            <p:cNvPr id="27" name="Straight Connector 26">
              <a:extLst>
                <a:ext uri="{FF2B5EF4-FFF2-40B4-BE49-F238E27FC236}">
                  <a16:creationId xmlns:a16="http://schemas.microsoft.com/office/drawing/2014/main" id="{30B47882-5128-493D-BC33-1A94B62DCD19}"/>
                </a:ext>
              </a:extLst>
            </p:cNvPr>
            <p:cNvCxnSpPr>
              <a:cxnSpLocks/>
            </p:cNvCxnSpPr>
            <p:nvPr/>
          </p:nvCxnSpPr>
          <p:spPr>
            <a:xfrm>
              <a:off x="8380368" y="2473833"/>
              <a:ext cx="2896" cy="55753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1638FB4D-3FE1-4371-AA4F-7FA9D9621B15}"/>
                </a:ext>
              </a:extLst>
            </p:cNvPr>
            <p:cNvSpPr txBox="1"/>
            <p:nvPr/>
          </p:nvSpPr>
          <p:spPr>
            <a:xfrm>
              <a:off x="8508287" y="2529666"/>
              <a:ext cx="3657600" cy="501701"/>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Consistent experiences across cloud boundaries </a:t>
              </a:r>
            </a:p>
          </p:txBody>
        </p:sp>
        <p:cxnSp>
          <p:nvCxnSpPr>
            <p:cNvPr id="29" name="Straight Connector 28">
              <a:extLst>
                <a:ext uri="{FF2B5EF4-FFF2-40B4-BE49-F238E27FC236}">
                  <a16:creationId xmlns:a16="http://schemas.microsoft.com/office/drawing/2014/main" id="{203F78EB-7BF3-41EE-825D-8621E834995C}"/>
                </a:ext>
              </a:extLst>
            </p:cNvPr>
            <p:cNvCxnSpPr>
              <a:cxnSpLocks/>
            </p:cNvCxnSpPr>
            <p:nvPr/>
          </p:nvCxnSpPr>
          <p:spPr>
            <a:xfrm>
              <a:off x="4303863" y="2473833"/>
              <a:ext cx="0" cy="55753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grpSp>
        <p:nvGrpSpPr>
          <p:cNvPr id="100" name="Group 99">
            <a:extLst>
              <a:ext uri="{FF2B5EF4-FFF2-40B4-BE49-F238E27FC236}">
                <a16:creationId xmlns:a16="http://schemas.microsoft.com/office/drawing/2014/main" id="{8A26F044-5246-429E-BA61-E46C11B11D23}"/>
              </a:ext>
            </a:extLst>
          </p:cNvPr>
          <p:cNvGrpSpPr/>
          <p:nvPr/>
        </p:nvGrpSpPr>
        <p:grpSpPr>
          <a:xfrm>
            <a:off x="11044" y="3982509"/>
            <a:ext cx="12439299" cy="980841"/>
            <a:chOff x="-7506" y="4067475"/>
            <a:chExt cx="12439299" cy="980841"/>
          </a:xfrm>
        </p:grpSpPr>
        <p:cxnSp>
          <p:nvCxnSpPr>
            <p:cNvPr id="42" name="Straight Connector 41">
              <a:extLst>
                <a:ext uri="{FF2B5EF4-FFF2-40B4-BE49-F238E27FC236}">
                  <a16:creationId xmlns:a16="http://schemas.microsoft.com/office/drawing/2014/main" id="{F89878C0-AD0E-471C-B50B-A902628CE9AE}"/>
                </a:ext>
              </a:extLst>
            </p:cNvPr>
            <p:cNvCxnSpPr>
              <a:cxnSpLocks/>
            </p:cNvCxnSpPr>
            <p:nvPr/>
          </p:nvCxnSpPr>
          <p:spPr>
            <a:xfrm>
              <a:off x="8087704" y="4067475"/>
              <a:ext cx="0" cy="892624"/>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57" name="Rectangle 56">
              <a:extLst>
                <a:ext uri="{FF2B5EF4-FFF2-40B4-BE49-F238E27FC236}">
                  <a16:creationId xmlns:a16="http://schemas.microsoft.com/office/drawing/2014/main" id="{C04A1EE1-F8F0-4798-97EF-4B4A8C7349A2}"/>
                </a:ext>
              </a:extLst>
            </p:cNvPr>
            <p:cNvSpPr/>
            <p:nvPr/>
          </p:nvSpPr>
          <p:spPr>
            <a:xfrm>
              <a:off x="-5822" y="4478771"/>
              <a:ext cx="12437615"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58" name="TextBox 57">
              <a:extLst>
                <a:ext uri="{FF2B5EF4-FFF2-40B4-BE49-F238E27FC236}">
                  <a16:creationId xmlns:a16="http://schemas.microsoft.com/office/drawing/2014/main" id="{C4F399AB-2BF3-46F5-A958-95856A774BA4}"/>
                </a:ext>
              </a:extLst>
            </p:cNvPr>
            <p:cNvSpPr txBox="1"/>
            <p:nvPr/>
          </p:nvSpPr>
          <p:spPr>
            <a:xfrm>
              <a:off x="313010" y="4510681"/>
              <a:ext cx="3657600" cy="499266"/>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Deploy modern serverless applications and microservices globally </a:t>
              </a:r>
            </a:p>
          </p:txBody>
        </p:sp>
        <p:cxnSp>
          <p:nvCxnSpPr>
            <p:cNvPr id="59" name="Straight Connector 58">
              <a:extLst>
                <a:ext uri="{FF2B5EF4-FFF2-40B4-BE49-F238E27FC236}">
                  <a16:creationId xmlns:a16="http://schemas.microsoft.com/office/drawing/2014/main" id="{8374D3FE-FBBF-490E-88DC-4DC52D9C8828}"/>
                </a:ext>
              </a:extLst>
            </p:cNvPr>
            <p:cNvCxnSpPr>
              <a:cxnSpLocks/>
            </p:cNvCxnSpPr>
            <p:nvPr/>
          </p:nvCxnSpPr>
          <p:spPr>
            <a:xfrm>
              <a:off x="8363572" y="4499675"/>
              <a:ext cx="0" cy="548641"/>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035BF348-839A-4A59-B30C-8BDB22B5DA54}"/>
                </a:ext>
              </a:extLst>
            </p:cNvPr>
            <p:cNvSpPr txBox="1"/>
            <p:nvPr/>
          </p:nvSpPr>
          <p:spPr>
            <a:xfrm>
              <a:off x="8488595" y="4488709"/>
              <a:ext cx="3657600" cy="52123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Enable seamless connections with Azure Services </a:t>
              </a:r>
            </a:p>
          </p:txBody>
        </p:sp>
        <p:cxnSp>
          <p:nvCxnSpPr>
            <p:cNvPr id="61" name="Straight Connector 60">
              <a:extLst>
                <a:ext uri="{FF2B5EF4-FFF2-40B4-BE49-F238E27FC236}">
                  <a16:creationId xmlns:a16="http://schemas.microsoft.com/office/drawing/2014/main" id="{FEEECF15-B955-4BD0-9A29-686A9F08842E}"/>
                </a:ext>
              </a:extLst>
            </p:cNvPr>
            <p:cNvCxnSpPr>
              <a:cxnSpLocks/>
            </p:cNvCxnSpPr>
            <p:nvPr/>
          </p:nvCxnSpPr>
          <p:spPr>
            <a:xfrm>
              <a:off x="4280725" y="4499676"/>
              <a:ext cx="0" cy="548640"/>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62" name="TextBox 61">
              <a:extLst>
                <a:ext uri="{FF2B5EF4-FFF2-40B4-BE49-F238E27FC236}">
                  <a16:creationId xmlns:a16="http://schemas.microsoft.com/office/drawing/2014/main" id="{EC19978A-587B-421A-9B82-5D5DAE66D119}"/>
                </a:ext>
              </a:extLst>
            </p:cNvPr>
            <p:cNvSpPr txBox="1"/>
            <p:nvPr/>
          </p:nvSpPr>
          <p:spPr>
            <a:xfrm>
              <a:off x="4514842" y="4549322"/>
              <a:ext cx="3657600" cy="47748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Provide compliant services for users worldwide</a:t>
              </a:r>
            </a:p>
          </p:txBody>
        </p:sp>
        <p:sp>
          <p:nvSpPr>
            <p:cNvPr id="64" name="Rectangle 63">
              <a:extLst>
                <a:ext uri="{FF2B5EF4-FFF2-40B4-BE49-F238E27FC236}">
                  <a16:creationId xmlns:a16="http://schemas.microsoft.com/office/drawing/2014/main" id="{1B544013-323A-47AE-B891-1F4DA707D557}"/>
                </a:ext>
              </a:extLst>
            </p:cNvPr>
            <p:cNvSpPr/>
            <p:nvPr/>
          </p:nvSpPr>
          <p:spPr>
            <a:xfrm>
              <a:off x="-7506" y="4137048"/>
              <a:ext cx="12437616"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5"/>
                </a:rPr>
                <a:t>Geo-distributed applications </a:t>
              </a:r>
              <a:endParaRPr lang="en-US" sz="1600">
                <a:gradFill>
                  <a:gsLst>
                    <a:gs pos="0">
                      <a:srgbClr val="FFFFFF"/>
                    </a:gs>
                    <a:gs pos="100000">
                      <a:srgbClr val="FFFFFF"/>
                    </a:gs>
                  </a:gsLst>
                  <a:lin ang="5400000" scaled="0"/>
                </a:gradFill>
                <a:latin typeface="Segoe UI Semibold"/>
              </a:endParaRPr>
            </a:p>
          </p:txBody>
        </p:sp>
      </p:grpSp>
      <p:cxnSp>
        <p:nvCxnSpPr>
          <p:cNvPr id="69" name="Straight Connector 68">
            <a:extLst>
              <a:ext uri="{FF2B5EF4-FFF2-40B4-BE49-F238E27FC236}">
                <a16:creationId xmlns:a16="http://schemas.microsoft.com/office/drawing/2014/main" id="{8C18F6C2-CF2D-42FC-99D3-2EF73A6466B4}"/>
              </a:ext>
            </a:extLst>
          </p:cNvPr>
          <p:cNvCxnSpPr>
            <a:cxnSpLocks/>
          </p:cNvCxnSpPr>
          <p:nvPr/>
        </p:nvCxnSpPr>
        <p:spPr>
          <a:xfrm>
            <a:off x="8381580" y="5886539"/>
            <a:ext cx="0" cy="88299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9891CF83-F179-4DB2-9FC9-C3C35E67D5C0}"/>
              </a:ext>
            </a:extLst>
          </p:cNvPr>
          <p:cNvCxnSpPr>
            <a:cxnSpLocks/>
          </p:cNvCxnSpPr>
          <p:nvPr/>
        </p:nvCxnSpPr>
        <p:spPr>
          <a:xfrm flipH="1">
            <a:off x="4291432" y="5886539"/>
            <a:ext cx="14602" cy="88299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nvGrpSpPr>
          <p:cNvPr id="101" name="Group 100">
            <a:extLst>
              <a:ext uri="{FF2B5EF4-FFF2-40B4-BE49-F238E27FC236}">
                <a16:creationId xmlns:a16="http://schemas.microsoft.com/office/drawing/2014/main" id="{A4F3EDD9-E02A-4307-ACE1-8DEC8A6E67AC}"/>
              </a:ext>
            </a:extLst>
          </p:cNvPr>
          <p:cNvGrpSpPr/>
          <p:nvPr/>
        </p:nvGrpSpPr>
        <p:grpSpPr>
          <a:xfrm>
            <a:off x="-15011" y="5013418"/>
            <a:ext cx="12458990" cy="921765"/>
            <a:chOff x="-15011" y="5145871"/>
            <a:chExt cx="12458990" cy="921765"/>
          </a:xfrm>
        </p:grpSpPr>
        <p:sp>
          <p:nvSpPr>
            <p:cNvPr id="67" name="Rectangle 66">
              <a:extLst>
                <a:ext uri="{FF2B5EF4-FFF2-40B4-BE49-F238E27FC236}">
                  <a16:creationId xmlns:a16="http://schemas.microsoft.com/office/drawing/2014/main" id="{AC457D8F-5C7D-4DEC-9C59-65B5FE585F2B}"/>
                </a:ext>
              </a:extLst>
            </p:cNvPr>
            <p:cNvSpPr/>
            <p:nvPr/>
          </p:nvSpPr>
          <p:spPr>
            <a:xfrm>
              <a:off x="-2827" y="5518996"/>
              <a:ext cx="1244680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68" name="TextBox 67">
              <a:extLst>
                <a:ext uri="{FF2B5EF4-FFF2-40B4-BE49-F238E27FC236}">
                  <a16:creationId xmlns:a16="http://schemas.microsoft.com/office/drawing/2014/main" id="{AE1C6A44-8262-4930-A451-2D9C09622E6E}"/>
                </a:ext>
              </a:extLst>
            </p:cNvPr>
            <p:cNvSpPr txBox="1"/>
            <p:nvPr/>
          </p:nvSpPr>
          <p:spPr>
            <a:xfrm>
              <a:off x="323512" y="5521510"/>
              <a:ext cx="3657600" cy="493968"/>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Overcome latency challenges by </a:t>
              </a:r>
              <a:br>
                <a:rPr lang="en-US" sz="1400">
                  <a:gradFill>
                    <a:gsLst>
                      <a:gs pos="0">
                        <a:srgbClr val="FFFFFF"/>
                      </a:gs>
                      <a:gs pos="100000">
                        <a:srgbClr val="FFFFFF"/>
                      </a:gs>
                    </a:gsLst>
                    <a:lin ang="5400000" scaled="0"/>
                  </a:gradFill>
                  <a:latin typeface="Segoe UI Semibold"/>
                </a:rPr>
              </a:br>
              <a:r>
                <a:rPr lang="en-US" sz="1400">
                  <a:gradFill>
                    <a:gsLst>
                      <a:gs pos="0">
                        <a:srgbClr val="FFFFFF"/>
                      </a:gs>
                      <a:gs pos="100000">
                        <a:srgbClr val="FFFFFF"/>
                      </a:gs>
                    </a:gsLst>
                    <a:lin ang="5400000" scaled="0"/>
                  </a:gradFill>
                  <a:latin typeface="Segoe UI Semibold"/>
                </a:rPr>
                <a:t>optimizing data </a:t>
              </a:r>
            </a:p>
          </p:txBody>
        </p:sp>
        <p:sp>
          <p:nvSpPr>
            <p:cNvPr id="70" name="TextBox 69">
              <a:extLst>
                <a:ext uri="{FF2B5EF4-FFF2-40B4-BE49-F238E27FC236}">
                  <a16:creationId xmlns:a16="http://schemas.microsoft.com/office/drawing/2014/main" id="{A52F824E-0F52-43F0-9DD0-ADCAC9298DE4}"/>
                </a:ext>
              </a:extLst>
            </p:cNvPr>
            <p:cNvSpPr txBox="1"/>
            <p:nvPr/>
          </p:nvSpPr>
          <p:spPr>
            <a:xfrm>
              <a:off x="8499097" y="5521702"/>
              <a:ext cx="3657600" cy="514664"/>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Derive business insights across a “fleet” of systems </a:t>
              </a:r>
            </a:p>
          </p:txBody>
        </p:sp>
        <p:sp>
          <p:nvSpPr>
            <p:cNvPr id="72" name="TextBox 71">
              <a:extLst>
                <a:ext uri="{FF2B5EF4-FFF2-40B4-BE49-F238E27FC236}">
                  <a16:creationId xmlns:a16="http://schemas.microsoft.com/office/drawing/2014/main" id="{1CA1A3F0-42CD-4692-9CB1-900F41FA4370}"/>
                </a:ext>
              </a:extLst>
            </p:cNvPr>
            <p:cNvSpPr txBox="1"/>
            <p:nvPr/>
          </p:nvSpPr>
          <p:spPr>
            <a:xfrm>
              <a:off x="4525344" y="5549044"/>
              <a:ext cx="3657600" cy="500160"/>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Bring cloud first development model close to data </a:t>
              </a:r>
            </a:p>
          </p:txBody>
        </p:sp>
        <p:sp>
          <p:nvSpPr>
            <p:cNvPr id="74" name="Rectangle 73">
              <a:extLst>
                <a:ext uri="{FF2B5EF4-FFF2-40B4-BE49-F238E27FC236}">
                  <a16:creationId xmlns:a16="http://schemas.microsoft.com/office/drawing/2014/main" id="{8D6B068C-24E7-4543-8469-27D6B033182E}"/>
                </a:ext>
              </a:extLst>
            </p:cNvPr>
            <p:cNvSpPr/>
            <p:nvPr/>
          </p:nvSpPr>
          <p:spPr>
            <a:xfrm>
              <a:off x="-15011" y="5145871"/>
              <a:ext cx="1245148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6"/>
                </a:rPr>
                <a:t>Tiered Data for Analytics </a:t>
              </a:r>
              <a:endParaRPr lang="en-US" sz="1600">
                <a:gradFill>
                  <a:gsLst>
                    <a:gs pos="0">
                      <a:srgbClr val="FFFFFF"/>
                    </a:gs>
                    <a:gs pos="100000">
                      <a:srgbClr val="FFFFFF"/>
                    </a:gs>
                  </a:gsLst>
                  <a:lin ang="5400000" scaled="0"/>
                </a:gradFill>
                <a:latin typeface="Segoe UI Semibold"/>
              </a:endParaRPr>
            </a:p>
          </p:txBody>
        </p:sp>
      </p:grpSp>
      <p:grpSp>
        <p:nvGrpSpPr>
          <p:cNvPr id="99" name="Group 98">
            <a:extLst>
              <a:ext uri="{FF2B5EF4-FFF2-40B4-BE49-F238E27FC236}">
                <a16:creationId xmlns:a16="http://schemas.microsoft.com/office/drawing/2014/main" id="{4F8A9F2D-6576-4B9A-819A-EE8C0EF8C2CA}"/>
              </a:ext>
            </a:extLst>
          </p:cNvPr>
          <p:cNvGrpSpPr/>
          <p:nvPr/>
        </p:nvGrpSpPr>
        <p:grpSpPr>
          <a:xfrm>
            <a:off x="-7506" y="3095463"/>
            <a:ext cx="12457849" cy="911386"/>
            <a:chOff x="-7506" y="3128390"/>
            <a:chExt cx="12457849" cy="911386"/>
          </a:xfrm>
        </p:grpSpPr>
        <p:sp>
          <p:nvSpPr>
            <p:cNvPr id="34" name="Rectangle 33">
              <a:extLst>
                <a:ext uri="{FF2B5EF4-FFF2-40B4-BE49-F238E27FC236}">
                  <a16:creationId xmlns:a16="http://schemas.microsoft.com/office/drawing/2014/main" id="{3A25D490-726E-445A-8F2A-394124BBE303}"/>
                </a:ext>
              </a:extLst>
            </p:cNvPr>
            <p:cNvSpPr/>
            <p:nvPr/>
          </p:nvSpPr>
          <p:spPr>
            <a:xfrm>
              <a:off x="4679" y="3468582"/>
              <a:ext cx="1243761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31" name="Rectangle 30">
              <a:extLst>
                <a:ext uri="{FF2B5EF4-FFF2-40B4-BE49-F238E27FC236}">
                  <a16:creationId xmlns:a16="http://schemas.microsoft.com/office/drawing/2014/main" id="{63E82930-9C27-4CB4-9818-5407D462EF6B}"/>
                </a:ext>
              </a:extLst>
            </p:cNvPr>
            <p:cNvSpPr/>
            <p:nvPr/>
          </p:nvSpPr>
          <p:spPr>
            <a:xfrm>
              <a:off x="-7506" y="3128390"/>
              <a:ext cx="12457849"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7"/>
                </a:rPr>
                <a:t>AI at the edge</a:t>
              </a:r>
              <a:endParaRPr lang="en-US" sz="1600">
                <a:gradFill>
                  <a:gsLst>
                    <a:gs pos="0">
                      <a:srgbClr val="FFFFFF"/>
                    </a:gs>
                    <a:gs pos="100000">
                      <a:srgbClr val="FFFFFF"/>
                    </a:gs>
                  </a:gsLst>
                  <a:lin ang="5400000" scaled="0"/>
                </a:gradFill>
                <a:latin typeface="Segoe UI Semibold"/>
              </a:endParaRPr>
            </a:p>
          </p:txBody>
        </p:sp>
        <p:sp>
          <p:nvSpPr>
            <p:cNvPr id="41" name="TextBox 40">
              <a:extLst>
                <a:ext uri="{FF2B5EF4-FFF2-40B4-BE49-F238E27FC236}">
                  <a16:creationId xmlns:a16="http://schemas.microsoft.com/office/drawing/2014/main" id="{D19F569B-93B0-4437-B166-3941A14B4A2F}"/>
                </a:ext>
              </a:extLst>
            </p:cNvPr>
            <p:cNvSpPr txBox="1"/>
            <p:nvPr/>
          </p:nvSpPr>
          <p:spPr>
            <a:xfrm>
              <a:off x="331018" y="3476359"/>
              <a:ext cx="3657600" cy="521041"/>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Bring intelligence and computing power to where your data originates</a:t>
              </a:r>
            </a:p>
          </p:txBody>
        </p:sp>
        <p:sp>
          <p:nvSpPr>
            <p:cNvPr id="43" name="TextBox 42">
              <a:extLst>
                <a:ext uri="{FF2B5EF4-FFF2-40B4-BE49-F238E27FC236}">
                  <a16:creationId xmlns:a16="http://schemas.microsoft.com/office/drawing/2014/main" id="{0B2527CA-F50B-45B6-B25F-2EB03E023C38}"/>
                </a:ext>
              </a:extLst>
            </p:cNvPr>
            <p:cNvSpPr txBox="1"/>
            <p:nvPr/>
          </p:nvSpPr>
          <p:spPr>
            <a:xfrm>
              <a:off x="8506603" y="3486618"/>
              <a:ext cx="3657600" cy="533310"/>
            </a:xfrm>
            <a:prstGeom prst="rect">
              <a:avLst/>
            </a:prstGeom>
            <a:noFill/>
          </p:spPr>
          <p:txBody>
            <a:bodyPr wrap="square" lIns="186494" rIns="186494" rtlCol="0" anchor="ctr" anchorCtr="0">
              <a:noAutofit/>
            </a:bodyPr>
            <a:lstStyle/>
            <a:p>
              <a:pPr algn="ctr" defTabSz="932418">
                <a:lnSpc>
                  <a:spcPct val="90000"/>
                </a:lnSpc>
                <a:defRPr/>
              </a:pPr>
              <a:r>
                <a:rPr lang="en-US" sz="1400">
                  <a:gradFill>
                    <a:gsLst>
                      <a:gs pos="0">
                        <a:srgbClr val="FFFFFF"/>
                      </a:gs>
                      <a:gs pos="100000">
                        <a:srgbClr val="FFFFFF"/>
                      </a:gs>
                    </a:gsLst>
                    <a:lin ang="5400000" scaled="0"/>
                  </a:gradFill>
                  <a:latin typeface="Segoe UI Semibold"/>
                </a:rPr>
                <a:t>Get faster insights with </a:t>
              </a:r>
            </a:p>
            <a:p>
              <a:pPr algn="ctr" defTabSz="932418">
                <a:lnSpc>
                  <a:spcPct val="90000"/>
                </a:lnSpc>
                <a:defRPr/>
              </a:pPr>
              <a:r>
                <a:rPr lang="en-US" sz="1400">
                  <a:gradFill>
                    <a:gsLst>
                      <a:gs pos="0">
                        <a:srgbClr val="FFFFFF"/>
                      </a:gs>
                      <a:gs pos="100000">
                        <a:srgbClr val="FFFFFF"/>
                      </a:gs>
                    </a:gsLst>
                    <a:lin ang="5400000" scaled="0"/>
                  </a:gradFill>
                  <a:latin typeface="Segoe UI Semibold"/>
                </a:rPr>
                <a:t>inference at the edge </a:t>
              </a:r>
            </a:p>
          </p:txBody>
        </p:sp>
        <p:cxnSp>
          <p:nvCxnSpPr>
            <p:cNvPr id="44" name="Straight Connector 43">
              <a:extLst>
                <a:ext uri="{FF2B5EF4-FFF2-40B4-BE49-F238E27FC236}">
                  <a16:creationId xmlns:a16="http://schemas.microsoft.com/office/drawing/2014/main" id="{F3FDDA73-B1ED-471C-9657-1215EDA880F1}"/>
                </a:ext>
              </a:extLst>
            </p:cNvPr>
            <p:cNvCxnSpPr>
              <a:cxnSpLocks/>
            </p:cNvCxnSpPr>
            <p:nvPr/>
          </p:nvCxnSpPr>
          <p:spPr>
            <a:xfrm flipH="1">
              <a:off x="4298733" y="3452410"/>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
          <p:nvSpPr>
            <p:cNvPr id="45" name="TextBox 44">
              <a:extLst>
                <a:ext uri="{FF2B5EF4-FFF2-40B4-BE49-F238E27FC236}">
                  <a16:creationId xmlns:a16="http://schemas.microsoft.com/office/drawing/2014/main" id="{3093D5CC-0567-40CF-9015-9D62E9D3D7C2}"/>
                </a:ext>
              </a:extLst>
            </p:cNvPr>
            <p:cNvSpPr txBox="1"/>
            <p:nvPr/>
          </p:nvSpPr>
          <p:spPr>
            <a:xfrm>
              <a:off x="4532850" y="3538900"/>
              <a:ext cx="3657600" cy="500876"/>
            </a:xfrm>
            <a:prstGeom prst="rect">
              <a:avLst/>
            </a:prstGeom>
            <a:noFill/>
          </p:spPr>
          <p:txBody>
            <a:bodyPr wrap="square" lIns="186494" rIns="186494" rtlCol="0" anchor="ctr" anchorCtr="0">
              <a:noAutofit/>
            </a:bodyPr>
            <a:lstStyle/>
            <a:p>
              <a:pPr algn="ctr" defTabSz="932418">
                <a:lnSpc>
                  <a:spcPct val="90000"/>
                </a:lnSpc>
                <a:defRPr/>
              </a:pPr>
              <a:r>
                <a:rPr lang="fr-FR" sz="1400">
                  <a:gradFill>
                    <a:gsLst>
                      <a:gs pos="0">
                        <a:srgbClr val="FFFFFF"/>
                      </a:gs>
                      <a:gs pos="100000">
                        <a:srgbClr val="FFFFFF"/>
                      </a:gs>
                    </a:gsLst>
                    <a:lin ang="5400000" scaled="0"/>
                  </a:gradFill>
                  <a:latin typeface="Segoe UI Semibold"/>
                </a:rPr>
                <a:t>Train </a:t>
              </a:r>
              <a:r>
                <a:rPr lang="fr-FR" sz="1400" err="1">
                  <a:gradFill>
                    <a:gsLst>
                      <a:gs pos="0">
                        <a:srgbClr val="FFFFFF"/>
                      </a:gs>
                      <a:gs pos="100000">
                        <a:srgbClr val="FFFFFF"/>
                      </a:gs>
                    </a:gsLst>
                    <a:lin ang="5400000" scaled="0"/>
                  </a:gradFill>
                  <a:latin typeface="Segoe UI Semibold"/>
                </a:rPr>
                <a:t>models</a:t>
              </a:r>
              <a:r>
                <a:rPr lang="fr-FR" sz="1400">
                  <a:gradFill>
                    <a:gsLst>
                      <a:gs pos="0">
                        <a:srgbClr val="FFFFFF"/>
                      </a:gs>
                      <a:gs pos="100000">
                        <a:srgbClr val="FFFFFF"/>
                      </a:gs>
                    </a:gsLst>
                    <a:lin ang="5400000" scaled="0"/>
                  </a:gradFill>
                  <a:latin typeface="Segoe UI Semibold"/>
                </a:rPr>
                <a:t> at </a:t>
              </a:r>
              <a:r>
                <a:rPr lang="fr-FR" sz="1400" err="1">
                  <a:gradFill>
                    <a:gsLst>
                      <a:gs pos="0">
                        <a:srgbClr val="FFFFFF"/>
                      </a:gs>
                      <a:gs pos="100000">
                        <a:srgbClr val="FFFFFF"/>
                      </a:gs>
                    </a:gsLst>
                    <a:lin ang="5400000" scaled="0"/>
                  </a:gradFill>
                  <a:latin typeface="Segoe UI Semibold"/>
                </a:rPr>
                <a:t>scale</a:t>
              </a:r>
              <a:r>
                <a:rPr lang="fr-FR" sz="1400">
                  <a:gradFill>
                    <a:gsLst>
                      <a:gs pos="0">
                        <a:srgbClr val="FFFFFF"/>
                      </a:gs>
                      <a:gs pos="100000">
                        <a:srgbClr val="FFFFFF"/>
                      </a:gs>
                    </a:gsLst>
                    <a:lin ang="5400000" scaled="0"/>
                  </a:gradFill>
                  <a:latin typeface="Segoe UI Semibold"/>
                </a:rPr>
                <a:t> </a:t>
              </a:r>
            </a:p>
            <a:p>
              <a:pPr algn="ctr" defTabSz="932418">
                <a:lnSpc>
                  <a:spcPct val="90000"/>
                </a:lnSpc>
                <a:defRPr/>
              </a:pPr>
              <a:r>
                <a:rPr lang="fr-FR" sz="1400">
                  <a:gradFill>
                    <a:gsLst>
                      <a:gs pos="0">
                        <a:srgbClr val="FFFFFF"/>
                      </a:gs>
                      <a:gs pos="100000">
                        <a:srgbClr val="FFFFFF"/>
                      </a:gs>
                    </a:gsLst>
                    <a:lin ang="5400000" scaled="0"/>
                  </a:gradFill>
                  <a:latin typeface="Segoe UI Semibold"/>
                </a:rPr>
                <a:t>– </a:t>
              </a:r>
              <a:r>
                <a:rPr lang="fr-FR" sz="1400" err="1">
                  <a:gradFill>
                    <a:gsLst>
                      <a:gs pos="0">
                        <a:srgbClr val="FFFFFF"/>
                      </a:gs>
                      <a:gs pos="100000">
                        <a:srgbClr val="FFFFFF"/>
                      </a:gs>
                    </a:gsLst>
                    <a:lin ang="5400000" scaled="0"/>
                  </a:gradFill>
                  <a:latin typeface="Segoe UI Semibold"/>
                </a:rPr>
                <a:t>deploy</a:t>
              </a:r>
              <a:r>
                <a:rPr lang="fr-FR" sz="1400">
                  <a:gradFill>
                    <a:gsLst>
                      <a:gs pos="0">
                        <a:srgbClr val="FFFFFF"/>
                      </a:gs>
                      <a:gs pos="100000">
                        <a:srgbClr val="FFFFFF"/>
                      </a:gs>
                    </a:gsLst>
                    <a:lin ang="5400000" scaled="0"/>
                  </a:gradFill>
                  <a:latin typeface="Segoe UI Semibold"/>
                </a:rPr>
                <a:t>  </a:t>
              </a:r>
              <a:r>
                <a:rPr lang="fr-FR" sz="1400" err="1">
                  <a:gradFill>
                    <a:gsLst>
                      <a:gs pos="0">
                        <a:srgbClr val="FFFFFF"/>
                      </a:gs>
                      <a:gs pos="100000">
                        <a:srgbClr val="FFFFFF"/>
                      </a:gs>
                    </a:gsLst>
                    <a:lin ang="5400000" scaled="0"/>
                  </a:gradFill>
                  <a:latin typeface="Segoe UI Semibold"/>
                </a:rPr>
                <a:t>models</a:t>
              </a:r>
              <a:r>
                <a:rPr lang="fr-FR" sz="1400">
                  <a:gradFill>
                    <a:gsLst>
                      <a:gs pos="0">
                        <a:srgbClr val="FFFFFF"/>
                      </a:gs>
                      <a:gs pos="100000">
                        <a:srgbClr val="FFFFFF"/>
                      </a:gs>
                    </a:gsLst>
                    <a:lin ang="5400000" scaled="0"/>
                  </a:gradFill>
                  <a:latin typeface="Segoe UI Semibold"/>
                </a:rPr>
                <a:t> on-</a:t>
              </a:r>
              <a:r>
                <a:rPr lang="fr-FR" sz="1400" err="1">
                  <a:gradFill>
                    <a:gsLst>
                      <a:gs pos="0">
                        <a:srgbClr val="FFFFFF"/>
                      </a:gs>
                      <a:gs pos="100000">
                        <a:srgbClr val="FFFFFF"/>
                      </a:gs>
                    </a:gsLst>
                    <a:lin ang="5400000" scaled="0"/>
                  </a:gradFill>
                  <a:latin typeface="Segoe UI Semibold"/>
                </a:rPr>
                <a:t>premises</a:t>
              </a:r>
              <a:r>
                <a:rPr lang="fr-FR" sz="1400">
                  <a:gradFill>
                    <a:gsLst>
                      <a:gs pos="0">
                        <a:srgbClr val="FFFFFF"/>
                      </a:gs>
                      <a:gs pos="100000">
                        <a:srgbClr val="FFFFFF"/>
                      </a:gs>
                    </a:gsLst>
                    <a:lin ang="5400000" scaled="0"/>
                  </a:gradFill>
                  <a:latin typeface="Segoe UI Semibold"/>
                </a:rPr>
                <a:t> </a:t>
              </a:r>
            </a:p>
          </p:txBody>
        </p:sp>
        <p:cxnSp>
          <p:nvCxnSpPr>
            <p:cNvPr id="81" name="Straight Connector 80">
              <a:extLst>
                <a:ext uri="{FF2B5EF4-FFF2-40B4-BE49-F238E27FC236}">
                  <a16:creationId xmlns:a16="http://schemas.microsoft.com/office/drawing/2014/main" id="{807A9AD6-81B1-47D8-BC53-A7BC545D538F}"/>
                </a:ext>
              </a:extLst>
            </p:cNvPr>
            <p:cNvCxnSpPr>
              <a:cxnSpLocks/>
            </p:cNvCxnSpPr>
            <p:nvPr/>
          </p:nvCxnSpPr>
          <p:spPr>
            <a:xfrm>
              <a:off x="8381580" y="3477286"/>
              <a:ext cx="0" cy="548641"/>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sp>
        <p:nvSpPr>
          <p:cNvPr id="82" name="Title 81">
            <a:extLst>
              <a:ext uri="{FF2B5EF4-FFF2-40B4-BE49-F238E27FC236}">
                <a16:creationId xmlns:a16="http://schemas.microsoft.com/office/drawing/2014/main" id="{F6E575FC-51FD-4262-A73F-3E34654C7646}"/>
              </a:ext>
            </a:extLst>
          </p:cNvPr>
          <p:cNvSpPr>
            <a:spLocks noGrp="1"/>
          </p:cNvSpPr>
          <p:nvPr>
            <p:ph type="title"/>
          </p:nvPr>
        </p:nvSpPr>
        <p:spPr/>
        <p:txBody>
          <a:bodyPr/>
          <a:lstStyle/>
          <a:p>
            <a:r>
              <a:rPr lang="en-US" dirty="0"/>
              <a:t>Hybrid cloud patterns and guides</a:t>
            </a:r>
          </a:p>
        </p:txBody>
      </p:sp>
      <p:grpSp>
        <p:nvGrpSpPr>
          <p:cNvPr id="102" name="Group 101">
            <a:extLst>
              <a:ext uri="{FF2B5EF4-FFF2-40B4-BE49-F238E27FC236}">
                <a16:creationId xmlns:a16="http://schemas.microsoft.com/office/drawing/2014/main" id="{DECC6A58-A2A0-4074-9FE7-9F077269490A}"/>
              </a:ext>
            </a:extLst>
          </p:cNvPr>
          <p:cNvGrpSpPr/>
          <p:nvPr/>
        </p:nvGrpSpPr>
        <p:grpSpPr>
          <a:xfrm>
            <a:off x="-15010" y="6000603"/>
            <a:ext cx="12451485" cy="911694"/>
            <a:chOff x="-7506" y="6161894"/>
            <a:chExt cx="12451485" cy="911694"/>
          </a:xfrm>
        </p:grpSpPr>
        <p:sp>
          <p:nvSpPr>
            <p:cNvPr id="83" name="Rectangle 82">
              <a:extLst>
                <a:ext uri="{FF2B5EF4-FFF2-40B4-BE49-F238E27FC236}">
                  <a16:creationId xmlns:a16="http://schemas.microsoft.com/office/drawing/2014/main" id="{515058E7-CF60-4E7B-9AF8-2B1D2BE0A28E}"/>
                </a:ext>
              </a:extLst>
            </p:cNvPr>
            <p:cNvSpPr/>
            <p:nvPr/>
          </p:nvSpPr>
          <p:spPr>
            <a:xfrm>
              <a:off x="-2827" y="6524948"/>
              <a:ext cx="12446806" cy="548640"/>
            </a:xfrm>
            <a:prstGeom prst="rect">
              <a:avLst/>
            </a:prstGeom>
            <a:solidFill>
              <a:srgbClr val="003C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600">
                <a:solidFill>
                  <a:srgbClr val="FFFFFF"/>
                </a:solidFill>
                <a:latin typeface="Segoe UI Semilight"/>
              </a:endParaRPr>
            </a:p>
          </p:txBody>
        </p:sp>
        <p:sp>
          <p:nvSpPr>
            <p:cNvPr id="84" name="TextBox 83">
              <a:extLst>
                <a:ext uri="{FF2B5EF4-FFF2-40B4-BE49-F238E27FC236}">
                  <a16:creationId xmlns:a16="http://schemas.microsoft.com/office/drawing/2014/main" id="{380B4B5B-295A-4E47-937D-A369528451D6}"/>
                </a:ext>
              </a:extLst>
            </p:cNvPr>
            <p:cNvSpPr txBox="1"/>
            <p:nvPr/>
          </p:nvSpPr>
          <p:spPr>
            <a:xfrm>
              <a:off x="323512" y="6527462"/>
              <a:ext cx="3657600" cy="493968"/>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Bring applications </a:t>
              </a:r>
              <a:br>
                <a:rPr lang="en-US" sz="1400">
                  <a:gradFill>
                    <a:gsLst>
                      <a:gs pos="0">
                        <a:srgbClr val="FFFFFF"/>
                      </a:gs>
                      <a:gs pos="100000">
                        <a:srgbClr val="FFFFFF"/>
                      </a:gs>
                    </a:gsLst>
                    <a:lin ang="5400000" scaled="0"/>
                  </a:gradFill>
                  <a:latin typeface="Segoe UI Semibold"/>
                </a:rPr>
              </a:br>
              <a:r>
                <a:rPr lang="en-US" sz="1400">
                  <a:gradFill>
                    <a:gsLst>
                      <a:gs pos="0">
                        <a:srgbClr val="FFFFFF"/>
                      </a:gs>
                      <a:gs pos="100000">
                        <a:srgbClr val="FFFFFF"/>
                      </a:gs>
                    </a:gsLst>
                    <a:lin ang="5400000" scaled="0"/>
                  </a:gradFill>
                  <a:latin typeface="Segoe UI Semibold"/>
                </a:rPr>
                <a:t>and services to where data resides </a:t>
              </a:r>
            </a:p>
          </p:txBody>
        </p:sp>
        <p:sp>
          <p:nvSpPr>
            <p:cNvPr id="85" name="TextBox 84">
              <a:extLst>
                <a:ext uri="{FF2B5EF4-FFF2-40B4-BE49-F238E27FC236}">
                  <a16:creationId xmlns:a16="http://schemas.microsoft.com/office/drawing/2014/main" id="{43FB887A-F0F6-48F3-957D-05AE6C73081A}"/>
                </a:ext>
              </a:extLst>
            </p:cNvPr>
            <p:cNvSpPr txBox="1"/>
            <p:nvPr/>
          </p:nvSpPr>
          <p:spPr>
            <a:xfrm>
              <a:off x="8499097" y="6527654"/>
              <a:ext cx="3657600" cy="514664"/>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Meet regulatory, data privacy, and compliance requirements</a:t>
              </a:r>
            </a:p>
          </p:txBody>
        </p:sp>
        <p:sp>
          <p:nvSpPr>
            <p:cNvPr id="86" name="TextBox 85">
              <a:extLst>
                <a:ext uri="{FF2B5EF4-FFF2-40B4-BE49-F238E27FC236}">
                  <a16:creationId xmlns:a16="http://schemas.microsoft.com/office/drawing/2014/main" id="{477B64BF-4011-400F-8C4B-A618B0484F0C}"/>
                </a:ext>
              </a:extLst>
            </p:cNvPr>
            <p:cNvSpPr txBox="1"/>
            <p:nvPr/>
          </p:nvSpPr>
          <p:spPr>
            <a:xfrm>
              <a:off x="4525344" y="6554996"/>
              <a:ext cx="3657600" cy="500160"/>
            </a:xfrm>
            <a:prstGeom prst="rect">
              <a:avLst/>
            </a:prstGeom>
            <a:noFill/>
          </p:spPr>
          <p:txBody>
            <a:bodyPr wrap="square" lIns="186494" rIns="186494" rtlCol="0" anchor="ctr" anchorCtr="0">
              <a:noAutofit/>
            </a:bodyPr>
            <a:lstStyle/>
            <a:p>
              <a:pPr algn="ctr" defTabSz="932597">
                <a:lnSpc>
                  <a:spcPct val="90000"/>
                </a:lnSpc>
                <a:defRPr/>
              </a:pPr>
              <a:r>
                <a:rPr lang="en-US" sz="1400">
                  <a:gradFill>
                    <a:gsLst>
                      <a:gs pos="0">
                        <a:srgbClr val="FFFFFF"/>
                      </a:gs>
                      <a:gs pos="100000">
                        <a:srgbClr val="FFFFFF"/>
                      </a:gs>
                    </a:gsLst>
                    <a:lin ang="5400000" scaled="0"/>
                  </a:gradFill>
                  <a:latin typeface="Segoe UI Semibold"/>
                </a:rPr>
                <a:t>Create robust applications that span across cloud boundaries </a:t>
              </a:r>
            </a:p>
          </p:txBody>
        </p:sp>
        <p:sp>
          <p:nvSpPr>
            <p:cNvPr id="87" name="Rectangle 86">
              <a:extLst>
                <a:ext uri="{FF2B5EF4-FFF2-40B4-BE49-F238E27FC236}">
                  <a16:creationId xmlns:a16="http://schemas.microsoft.com/office/drawing/2014/main" id="{8994AD0D-DCF9-49E4-BAE3-AAB0CE9AC525}"/>
                </a:ext>
              </a:extLst>
            </p:cNvPr>
            <p:cNvSpPr/>
            <p:nvPr/>
          </p:nvSpPr>
          <p:spPr>
            <a:xfrm>
              <a:off x="-7506" y="6161894"/>
              <a:ext cx="12451485" cy="365760"/>
            </a:xfrm>
            <a:prstGeom prst="rect">
              <a:avLst/>
            </a:prstGeom>
            <a:solidFill>
              <a:srgbClr val="02214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a:defRPr/>
              </a:pPr>
              <a:r>
                <a:rPr lang="en-US" sz="1600">
                  <a:gradFill>
                    <a:gsLst>
                      <a:gs pos="0">
                        <a:srgbClr val="FFFFFF"/>
                      </a:gs>
                      <a:gs pos="100000">
                        <a:srgbClr val="FFFFFF"/>
                      </a:gs>
                    </a:gsLst>
                    <a:lin ang="5400000" scaled="0"/>
                  </a:gradFill>
                  <a:latin typeface="Segoe UI Semibold"/>
                  <a:hlinkClick r:id="rId8"/>
                </a:rPr>
                <a:t>Data Sovereignty and Data Gravity </a:t>
              </a:r>
              <a:endParaRPr lang="en-US" sz="1600">
                <a:gradFill>
                  <a:gsLst>
                    <a:gs pos="0">
                      <a:srgbClr val="FFFFFF"/>
                    </a:gs>
                    <a:gs pos="100000">
                      <a:srgbClr val="FFFFFF"/>
                    </a:gs>
                  </a:gsLst>
                  <a:lin ang="5400000" scaled="0"/>
                </a:gradFill>
                <a:latin typeface="Segoe UI Semibold"/>
              </a:endParaRPr>
            </a:p>
          </p:txBody>
        </p:sp>
        <p:cxnSp>
          <p:nvCxnSpPr>
            <p:cNvPr id="88" name="Straight Connector 87">
              <a:extLst>
                <a:ext uri="{FF2B5EF4-FFF2-40B4-BE49-F238E27FC236}">
                  <a16:creationId xmlns:a16="http://schemas.microsoft.com/office/drawing/2014/main" id="{C622B846-743D-49E0-B63A-4F6A6208A116}"/>
                </a:ext>
              </a:extLst>
            </p:cNvPr>
            <p:cNvCxnSpPr>
              <a:cxnSpLocks/>
            </p:cNvCxnSpPr>
            <p:nvPr/>
          </p:nvCxnSpPr>
          <p:spPr>
            <a:xfrm>
              <a:off x="8398749" y="6524948"/>
              <a:ext cx="0" cy="496482"/>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89" name="Straight Connector 88">
              <a:extLst>
                <a:ext uri="{FF2B5EF4-FFF2-40B4-BE49-F238E27FC236}">
                  <a16:creationId xmlns:a16="http://schemas.microsoft.com/office/drawing/2014/main" id="{1B8B717B-2C12-4371-B975-D018FF39A64C}"/>
                </a:ext>
              </a:extLst>
            </p:cNvPr>
            <p:cNvCxnSpPr>
              <a:cxnSpLocks/>
            </p:cNvCxnSpPr>
            <p:nvPr/>
          </p:nvCxnSpPr>
          <p:spPr>
            <a:xfrm>
              <a:off x="4323203" y="6524948"/>
              <a:ext cx="0" cy="496482"/>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grpSp>
      <p:cxnSp>
        <p:nvCxnSpPr>
          <p:cNvPr id="52" name="Straight Connector 51">
            <a:extLst>
              <a:ext uri="{FF2B5EF4-FFF2-40B4-BE49-F238E27FC236}">
                <a16:creationId xmlns:a16="http://schemas.microsoft.com/office/drawing/2014/main" id="{9BBEE611-BBCD-4B5E-930C-A49A2A30DD2E}"/>
              </a:ext>
            </a:extLst>
          </p:cNvPr>
          <p:cNvCxnSpPr>
            <a:cxnSpLocks/>
          </p:cNvCxnSpPr>
          <p:nvPr/>
        </p:nvCxnSpPr>
        <p:spPr>
          <a:xfrm flipH="1">
            <a:off x="4312120" y="5365387"/>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25AE6409-339C-4F4D-8CBA-2FD1DFBB9B54}"/>
              </a:ext>
            </a:extLst>
          </p:cNvPr>
          <p:cNvCxnSpPr>
            <a:cxnSpLocks/>
          </p:cNvCxnSpPr>
          <p:nvPr/>
        </p:nvCxnSpPr>
        <p:spPr>
          <a:xfrm flipH="1">
            <a:off x="8367139" y="5416591"/>
            <a:ext cx="7158" cy="573517"/>
          </a:xfrm>
          <a:prstGeom prst="line">
            <a:avLst/>
          </a:prstGeom>
          <a:ln w="28575">
            <a:solidFill>
              <a:srgbClr val="FFFFFF"/>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990697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D241-88EF-4730-9B23-351EA1811A92}"/>
              </a:ext>
            </a:extLst>
          </p:cNvPr>
          <p:cNvSpPr>
            <a:spLocks noGrp="1"/>
          </p:cNvSpPr>
          <p:nvPr>
            <p:ph type="title"/>
          </p:nvPr>
        </p:nvSpPr>
        <p:spPr>
          <a:xfrm>
            <a:off x="274639" y="295275"/>
            <a:ext cx="3325209" cy="2630805"/>
          </a:xfrm>
        </p:spPr>
        <p:txBody>
          <a:bodyPr/>
          <a:lstStyle/>
          <a:p>
            <a:r>
              <a:rPr lang="en-US" dirty="0"/>
              <a:t>Drill down: </a:t>
            </a:r>
            <a:br>
              <a:rPr lang="en-US" dirty="0"/>
            </a:br>
            <a:r>
              <a:rPr lang="en-US" i="1" dirty="0"/>
              <a:t>AI at the Edge </a:t>
            </a:r>
            <a:r>
              <a:rPr lang="en-US" dirty="0"/>
              <a:t>- A machine </a:t>
            </a:r>
            <a:br>
              <a:rPr lang="en-US" dirty="0"/>
            </a:br>
            <a:r>
              <a:rPr lang="en-US" dirty="0"/>
              <a:t>learning solution</a:t>
            </a:r>
          </a:p>
        </p:txBody>
      </p:sp>
      <p:sp>
        <p:nvSpPr>
          <p:cNvPr id="3" name="Slide Number Placeholder 2">
            <a:extLst>
              <a:ext uri="{FF2B5EF4-FFF2-40B4-BE49-F238E27FC236}">
                <a16:creationId xmlns:a16="http://schemas.microsoft.com/office/drawing/2014/main" id="{B27F2AD3-6943-4F98-BDCD-C2A69319BA0F}"/>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48</a:t>
            </a:fld>
            <a:endParaRPr lang="en-US"/>
          </a:p>
        </p:txBody>
      </p:sp>
      <p:pic>
        <p:nvPicPr>
          <p:cNvPr id="4" name="Picture 3">
            <a:extLst>
              <a:ext uri="{FF2B5EF4-FFF2-40B4-BE49-F238E27FC236}">
                <a16:creationId xmlns:a16="http://schemas.microsoft.com/office/drawing/2014/main" id="{2A9B145F-A066-47DE-9DB6-58258B4D149D}"/>
              </a:ext>
            </a:extLst>
          </p:cNvPr>
          <p:cNvPicPr>
            <a:picLocks noChangeAspect="1"/>
          </p:cNvPicPr>
          <p:nvPr/>
        </p:nvPicPr>
        <p:blipFill>
          <a:blip r:embed="rId3"/>
          <a:stretch>
            <a:fillRect/>
          </a:stretch>
        </p:blipFill>
        <p:spPr>
          <a:xfrm>
            <a:off x="4073342" y="7937"/>
            <a:ext cx="8363133" cy="6994525"/>
          </a:xfrm>
          <a:prstGeom prst="rect">
            <a:avLst/>
          </a:prstGeom>
        </p:spPr>
      </p:pic>
    </p:spTree>
    <p:extLst>
      <p:ext uri="{BB962C8B-B14F-4D97-AF65-F5344CB8AC3E}">
        <p14:creationId xmlns:p14="http://schemas.microsoft.com/office/powerpoint/2010/main" val="18713789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88CE2D-223B-4258-AB1C-1CA8895FC0D0}"/>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49</a:t>
            </a:fld>
            <a:endParaRPr lang="en-US"/>
          </a:p>
        </p:txBody>
      </p:sp>
      <p:pic>
        <p:nvPicPr>
          <p:cNvPr id="4" name="Picture 3">
            <a:extLst>
              <a:ext uri="{FF2B5EF4-FFF2-40B4-BE49-F238E27FC236}">
                <a16:creationId xmlns:a16="http://schemas.microsoft.com/office/drawing/2014/main" id="{98809202-EAE7-49F6-8994-32EC15278D3D}"/>
              </a:ext>
            </a:extLst>
          </p:cNvPr>
          <p:cNvPicPr>
            <a:picLocks noChangeAspect="1"/>
          </p:cNvPicPr>
          <p:nvPr/>
        </p:nvPicPr>
        <p:blipFill>
          <a:blip r:embed="rId3"/>
          <a:stretch>
            <a:fillRect/>
          </a:stretch>
        </p:blipFill>
        <p:spPr>
          <a:xfrm>
            <a:off x="2322185" y="-1"/>
            <a:ext cx="7792104" cy="6994525"/>
          </a:xfrm>
          <a:prstGeom prst="rect">
            <a:avLst/>
          </a:prstGeom>
        </p:spPr>
      </p:pic>
    </p:spTree>
    <p:extLst>
      <p:ext uri="{BB962C8B-B14F-4D97-AF65-F5344CB8AC3E}">
        <p14:creationId xmlns:p14="http://schemas.microsoft.com/office/powerpoint/2010/main" val="2877227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1078A-D0D6-4A43-82F0-A4469CB4000B}"/>
              </a:ext>
            </a:extLst>
          </p:cNvPr>
          <p:cNvSpPr>
            <a:spLocks noGrp="1"/>
          </p:cNvSpPr>
          <p:nvPr>
            <p:ph type="title"/>
          </p:nvPr>
        </p:nvSpPr>
        <p:spPr/>
        <p:txBody>
          <a:bodyPr/>
          <a:lstStyle/>
          <a:p>
            <a:r>
              <a:rPr lang="en-GB" dirty="0"/>
              <a:t>Azure Stack Hub Deployment Journey</a:t>
            </a:r>
            <a:endParaRPr lang="en-US" dirty="0"/>
          </a:p>
        </p:txBody>
      </p:sp>
      <p:graphicFrame>
        <p:nvGraphicFramePr>
          <p:cNvPr id="7" name="Table 6">
            <a:extLst>
              <a:ext uri="{FF2B5EF4-FFF2-40B4-BE49-F238E27FC236}">
                <a16:creationId xmlns:a16="http://schemas.microsoft.com/office/drawing/2014/main" id="{D13BFE8F-FB72-4ADB-BD73-83FCFAD20294}"/>
              </a:ext>
            </a:extLst>
          </p:cNvPr>
          <p:cNvGraphicFramePr>
            <a:graphicFrameLocks noGrp="1"/>
          </p:cNvGraphicFramePr>
          <p:nvPr>
            <p:extLst>
              <p:ext uri="{D42A27DB-BD31-4B8C-83A1-F6EECF244321}">
                <p14:modId xmlns:p14="http://schemas.microsoft.com/office/powerpoint/2010/main" val="4279315557"/>
              </p:ext>
            </p:extLst>
          </p:nvPr>
        </p:nvGraphicFramePr>
        <p:xfrm>
          <a:off x="894629" y="1252034"/>
          <a:ext cx="10647215" cy="5404686"/>
        </p:xfrm>
        <a:graphic>
          <a:graphicData uri="http://schemas.openxmlformats.org/drawingml/2006/table">
            <a:tbl>
              <a:tblPr firstRow="1" firstCol="1">
                <a:tableStyleId>{37CE84F3-28C3-443E-9E96-99CF82512B78}</a:tableStyleId>
              </a:tblPr>
              <a:tblGrid>
                <a:gridCol w="378870">
                  <a:extLst>
                    <a:ext uri="{9D8B030D-6E8A-4147-A177-3AD203B41FA5}">
                      <a16:colId xmlns:a16="http://schemas.microsoft.com/office/drawing/2014/main" val="1111641912"/>
                    </a:ext>
                  </a:extLst>
                </a:gridCol>
                <a:gridCol w="2354129">
                  <a:extLst>
                    <a:ext uri="{9D8B030D-6E8A-4147-A177-3AD203B41FA5}">
                      <a16:colId xmlns:a16="http://schemas.microsoft.com/office/drawing/2014/main" val="1734153018"/>
                    </a:ext>
                  </a:extLst>
                </a:gridCol>
                <a:gridCol w="1174750">
                  <a:extLst>
                    <a:ext uri="{9D8B030D-6E8A-4147-A177-3AD203B41FA5}">
                      <a16:colId xmlns:a16="http://schemas.microsoft.com/office/drawing/2014/main" val="4166983094"/>
                    </a:ext>
                  </a:extLst>
                </a:gridCol>
                <a:gridCol w="1524000">
                  <a:extLst>
                    <a:ext uri="{9D8B030D-6E8A-4147-A177-3AD203B41FA5}">
                      <a16:colId xmlns:a16="http://schemas.microsoft.com/office/drawing/2014/main" val="1510401084"/>
                    </a:ext>
                  </a:extLst>
                </a:gridCol>
                <a:gridCol w="1790700">
                  <a:extLst>
                    <a:ext uri="{9D8B030D-6E8A-4147-A177-3AD203B41FA5}">
                      <a16:colId xmlns:a16="http://schemas.microsoft.com/office/drawing/2014/main" val="972672389"/>
                    </a:ext>
                  </a:extLst>
                </a:gridCol>
                <a:gridCol w="3424766">
                  <a:extLst>
                    <a:ext uri="{9D8B030D-6E8A-4147-A177-3AD203B41FA5}">
                      <a16:colId xmlns:a16="http://schemas.microsoft.com/office/drawing/2014/main" val="4128725534"/>
                    </a:ext>
                  </a:extLst>
                </a:gridCol>
              </a:tblGrid>
              <a:tr h="373041">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Evaluation</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Order</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Pre-Integration</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Hardware Delivery</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Onsite Deployment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8976291"/>
                  </a:ext>
                </a:extLst>
              </a:tr>
              <a:tr h="1677215">
                <a:tc>
                  <a:txBody>
                    <a:bodyPr/>
                    <a:lstStyle/>
                    <a:p>
                      <a:pPr algn="ctr"/>
                      <a:r>
                        <a:rPr lang="en-US" sz="1600" dirty="0"/>
                        <a:t>Customer</a:t>
                      </a:r>
                    </a:p>
                  </a:txBody>
                  <a:tcPr marL="93260" marR="93260" marT="46630" marB="4663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101562"/>
                  </a:ext>
                </a:extLst>
              </a:tr>
              <a:tr h="1677215">
                <a:tc>
                  <a:txBody>
                    <a:bodyPr/>
                    <a:lstStyle/>
                    <a:p>
                      <a:pPr algn="ctr"/>
                      <a:r>
                        <a:rPr lang="en-US" sz="1600" dirty="0"/>
                        <a:t>H/W Partner</a:t>
                      </a:r>
                    </a:p>
                  </a:txBody>
                  <a:tcPr marL="93260" marR="93260" marT="46630" marB="4663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9206297"/>
                  </a:ext>
                </a:extLst>
              </a:tr>
              <a:tr h="1677215">
                <a:tc>
                  <a:txBody>
                    <a:bodyPr/>
                    <a:lstStyle/>
                    <a:p>
                      <a:pPr algn="ctr"/>
                      <a:r>
                        <a:rPr lang="en-US" sz="1600" dirty="0"/>
                        <a:t>Microsoft</a:t>
                      </a:r>
                    </a:p>
                  </a:txBody>
                  <a:tcPr marL="93260" marR="93260" marT="46630" marB="4663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5444438"/>
                  </a:ext>
                </a:extLst>
              </a:tr>
            </a:tbl>
          </a:graphicData>
        </a:graphic>
      </p:graphicFrame>
      <p:sp>
        <p:nvSpPr>
          <p:cNvPr id="8" name="Rectangle 7">
            <a:extLst>
              <a:ext uri="{FF2B5EF4-FFF2-40B4-BE49-F238E27FC236}">
                <a16:creationId xmlns:a16="http://schemas.microsoft.com/office/drawing/2014/main" id="{8283DED9-1559-4900-8BA4-45A29AE08C7F}"/>
              </a:ext>
            </a:extLst>
          </p:cNvPr>
          <p:cNvSpPr/>
          <p:nvPr/>
        </p:nvSpPr>
        <p:spPr bwMode="auto">
          <a:xfrm>
            <a:off x="1369978" y="1725699"/>
            <a:ext cx="2160000" cy="14760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defRPr/>
            </a:pPr>
            <a:r>
              <a:rPr lang="en-US" sz="1428" dirty="0">
                <a:solidFill>
                  <a:srgbClr val="FFFFFF"/>
                </a:solidFill>
                <a:latin typeface="Segoe UI"/>
              </a:rPr>
              <a:t>Evaluate</a:t>
            </a:r>
            <a:endParaRPr lang="en-US" dirty="0">
              <a:solidFill>
                <a:srgbClr val="FFFFFF"/>
              </a:solidFill>
              <a:latin typeface="Segoe UI"/>
            </a:endParaRPr>
          </a:p>
        </p:txBody>
      </p:sp>
      <p:sp>
        <p:nvSpPr>
          <p:cNvPr id="9" name="Rectangle 8">
            <a:extLst>
              <a:ext uri="{FF2B5EF4-FFF2-40B4-BE49-F238E27FC236}">
                <a16:creationId xmlns:a16="http://schemas.microsoft.com/office/drawing/2014/main" id="{02216A08-4D46-468F-AB01-8FE741604FEE}"/>
              </a:ext>
            </a:extLst>
          </p:cNvPr>
          <p:cNvSpPr/>
          <p:nvPr/>
        </p:nvSpPr>
        <p:spPr bwMode="auto">
          <a:xfrm>
            <a:off x="1369978" y="3402724"/>
            <a:ext cx="2160000" cy="14760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defRPr/>
            </a:pPr>
            <a:r>
              <a:rPr lang="en-US" sz="1428" dirty="0">
                <a:solidFill>
                  <a:srgbClr val="FFFFFF"/>
                </a:solidFill>
                <a:latin typeface="Segoe UI"/>
              </a:rPr>
              <a:t>Provide </a:t>
            </a:r>
            <a:r>
              <a:rPr lang="en-US" sz="1428" dirty="0">
                <a:solidFill>
                  <a:srgbClr val="FFFFFF"/>
                </a:solidFill>
                <a:latin typeface="Segoe UI"/>
                <a:cs typeface="Segoe UI"/>
              </a:rPr>
              <a:t>guidance</a:t>
            </a:r>
            <a:endParaRPr lang="en-US" dirty="0">
              <a:solidFill>
                <a:srgbClr val="FFFFFF"/>
              </a:solidFill>
              <a:latin typeface="Segoe UI"/>
            </a:endParaRPr>
          </a:p>
        </p:txBody>
      </p:sp>
      <p:sp>
        <p:nvSpPr>
          <p:cNvPr id="10" name="Rectangle 9">
            <a:extLst>
              <a:ext uri="{FF2B5EF4-FFF2-40B4-BE49-F238E27FC236}">
                <a16:creationId xmlns:a16="http://schemas.microsoft.com/office/drawing/2014/main" id="{CBBF268A-1E7E-4B9D-B130-6B11770E3219}"/>
              </a:ext>
            </a:extLst>
          </p:cNvPr>
          <p:cNvSpPr/>
          <p:nvPr/>
        </p:nvSpPr>
        <p:spPr bwMode="auto">
          <a:xfrm>
            <a:off x="1371579" y="5083673"/>
            <a:ext cx="2160000" cy="1476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Provide </a:t>
            </a:r>
            <a:r>
              <a:rPr lang="en-US" sz="1428" dirty="0">
                <a:solidFill>
                  <a:srgbClr val="1A1A1A"/>
                </a:solidFill>
                <a:latin typeface="Segoe UI"/>
                <a:cs typeface="Segoe UI"/>
              </a:rPr>
              <a:t>guidance</a:t>
            </a:r>
            <a:endParaRPr lang="en-US" sz="1428" dirty="0">
              <a:gradFill>
                <a:gsLst>
                  <a:gs pos="40075">
                    <a:srgbClr val="FFFFFF"/>
                  </a:gs>
                  <a:gs pos="30000">
                    <a:srgbClr val="FFFFFF"/>
                  </a:gs>
                </a:gsLst>
                <a:lin ang="5400000" scaled="0"/>
              </a:gradFill>
              <a:latin typeface="Segoe UI"/>
            </a:endParaRPr>
          </a:p>
        </p:txBody>
      </p:sp>
      <p:sp>
        <p:nvSpPr>
          <p:cNvPr id="11" name="Rectangle 10">
            <a:extLst>
              <a:ext uri="{FF2B5EF4-FFF2-40B4-BE49-F238E27FC236}">
                <a16:creationId xmlns:a16="http://schemas.microsoft.com/office/drawing/2014/main" id="{A21C6866-46AB-4178-A95A-1F531186F2FF}"/>
              </a:ext>
            </a:extLst>
          </p:cNvPr>
          <p:cNvSpPr/>
          <p:nvPr/>
        </p:nvSpPr>
        <p:spPr bwMode="auto">
          <a:xfrm>
            <a:off x="3722720" y="1725699"/>
            <a:ext cx="979200" cy="14760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Purchase</a:t>
            </a:r>
            <a:endParaRPr lang="en-US" sz="1428" dirty="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7ED3DA9-158E-4AAA-9AFF-A40DFA396E69}"/>
              </a:ext>
            </a:extLst>
          </p:cNvPr>
          <p:cNvSpPr/>
          <p:nvPr/>
        </p:nvSpPr>
        <p:spPr bwMode="auto">
          <a:xfrm>
            <a:off x="3722720" y="3402724"/>
            <a:ext cx="979200" cy="14760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FFFFFF"/>
                </a:solidFill>
                <a:latin typeface="Segoe UI"/>
              </a:rPr>
              <a:t>Create PO</a:t>
            </a:r>
            <a:endParaRPr lang="en-US" dirty="0">
              <a:solidFill>
                <a:srgbClr val="FFFFFF"/>
              </a:solidFill>
              <a:latin typeface="Segoe UI"/>
            </a:endParaRPr>
          </a:p>
        </p:txBody>
      </p:sp>
      <p:sp>
        <p:nvSpPr>
          <p:cNvPr id="13" name="Rectangle 12">
            <a:extLst>
              <a:ext uri="{FF2B5EF4-FFF2-40B4-BE49-F238E27FC236}">
                <a16:creationId xmlns:a16="http://schemas.microsoft.com/office/drawing/2014/main" id="{10E2AAD6-43A5-4BDA-A0DC-76EC787A4E88}"/>
              </a:ext>
            </a:extLst>
          </p:cNvPr>
          <p:cNvSpPr/>
          <p:nvPr/>
        </p:nvSpPr>
        <p:spPr bwMode="auto">
          <a:xfrm>
            <a:off x="3722720" y="5083673"/>
            <a:ext cx="979200" cy="1476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Engage as needed</a:t>
            </a:r>
          </a:p>
        </p:txBody>
      </p:sp>
      <p:sp>
        <p:nvSpPr>
          <p:cNvPr id="14" name="Rectangle 13">
            <a:extLst>
              <a:ext uri="{FF2B5EF4-FFF2-40B4-BE49-F238E27FC236}">
                <a16:creationId xmlns:a16="http://schemas.microsoft.com/office/drawing/2014/main" id="{DC5DB890-C241-48D5-941D-DE28884FCFF4}"/>
              </a:ext>
            </a:extLst>
          </p:cNvPr>
          <p:cNvSpPr/>
          <p:nvPr/>
        </p:nvSpPr>
        <p:spPr bwMode="auto">
          <a:xfrm>
            <a:off x="4894662" y="1725699"/>
            <a:ext cx="1332000" cy="14760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Collect deployment</a:t>
            </a:r>
            <a:br>
              <a:rPr lang="en-US" sz="1428" dirty="0">
                <a:solidFill>
                  <a:srgbClr val="FFFFFF"/>
                </a:solidFill>
                <a:latin typeface="Segoe UI"/>
              </a:rPr>
            </a:br>
            <a:r>
              <a:rPr lang="en-US" sz="1428" dirty="0">
                <a:solidFill>
                  <a:srgbClr val="FFFFFF"/>
                </a:solidFill>
                <a:latin typeface="Segoe UI"/>
              </a:rPr>
              <a:t>info</a:t>
            </a:r>
          </a:p>
        </p:txBody>
      </p:sp>
      <p:sp>
        <p:nvSpPr>
          <p:cNvPr id="15" name="Rectangle 14">
            <a:extLst>
              <a:ext uri="{FF2B5EF4-FFF2-40B4-BE49-F238E27FC236}">
                <a16:creationId xmlns:a16="http://schemas.microsoft.com/office/drawing/2014/main" id="{4782F75F-4FF6-4A90-B15F-622DDD9D7189}"/>
              </a:ext>
            </a:extLst>
          </p:cNvPr>
          <p:cNvSpPr/>
          <p:nvPr/>
        </p:nvSpPr>
        <p:spPr bwMode="auto">
          <a:xfrm>
            <a:off x="4894662" y="3402724"/>
            <a:ext cx="1332000" cy="14760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Provide</a:t>
            </a:r>
            <a:r>
              <a:rPr lang="en-US" sz="1428" dirty="0">
                <a:solidFill>
                  <a:srgbClr val="FFFFFF"/>
                </a:solidFill>
                <a:latin typeface="Segoe UI"/>
                <a:cs typeface="Segoe UI"/>
              </a:rPr>
              <a:t> technical support</a:t>
            </a:r>
            <a:endParaRPr lang="en-US" sz="1428" dirty="0">
              <a:solidFill>
                <a:srgbClr val="FFFFFF"/>
              </a:solidFill>
              <a:latin typeface="Segoe UI"/>
            </a:endParaRPr>
          </a:p>
        </p:txBody>
      </p:sp>
      <p:sp>
        <p:nvSpPr>
          <p:cNvPr id="16" name="Rectangle 15">
            <a:extLst>
              <a:ext uri="{FF2B5EF4-FFF2-40B4-BE49-F238E27FC236}">
                <a16:creationId xmlns:a16="http://schemas.microsoft.com/office/drawing/2014/main" id="{D02627E4-F4E6-4F2A-B605-4B205F1EACA0}"/>
              </a:ext>
            </a:extLst>
          </p:cNvPr>
          <p:cNvSpPr/>
          <p:nvPr/>
        </p:nvSpPr>
        <p:spPr bwMode="auto">
          <a:xfrm>
            <a:off x="4894662" y="5083673"/>
            <a:ext cx="1332000" cy="1476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1A1A1A"/>
                </a:solidFill>
                <a:latin typeface="Segoe UI"/>
              </a:rPr>
              <a:t>Provide tooling and</a:t>
            </a:r>
            <a:endParaRPr lang="en-US" dirty="0">
              <a:solidFill>
                <a:srgbClr val="1A1A1A"/>
              </a:solidFill>
              <a:latin typeface="Segoe UI"/>
            </a:endParaRPr>
          </a:p>
          <a:p>
            <a:pPr algn="ctr" defTabSz="951028" fontAlgn="base">
              <a:spcBef>
                <a:spcPct val="0"/>
              </a:spcBef>
              <a:spcAft>
                <a:spcPct val="0"/>
              </a:spcAft>
              <a:defRPr/>
            </a:pPr>
            <a:r>
              <a:rPr lang="en-US" sz="1428" dirty="0">
                <a:solidFill>
                  <a:srgbClr val="1A1A1A"/>
                </a:solidFill>
                <a:latin typeface="Segoe UI"/>
              </a:rPr>
              <a:t>documentation</a:t>
            </a:r>
            <a:endParaRPr lang="en-US" dirty="0">
              <a:solidFill>
                <a:srgbClr val="1A1A1A"/>
              </a:solidFill>
              <a:latin typeface="Segoe UI"/>
            </a:endParaRPr>
          </a:p>
        </p:txBody>
      </p:sp>
      <p:sp>
        <p:nvSpPr>
          <p:cNvPr id="17" name="Rectangle 16">
            <a:extLst>
              <a:ext uri="{FF2B5EF4-FFF2-40B4-BE49-F238E27FC236}">
                <a16:creationId xmlns:a16="http://schemas.microsoft.com/office/drawing/2014/main" id="{D4E2B9F0-E392-499A-9D8B-F675E49617E3}"/>
              </a:ext>
            </a:extLst>
          </p:cNvPr>
          <p:cNvSpPr/>
          <p:nvPr/>
        </p:nvSpPr>
        <p:spPr bwMode="auto">
          <a:xfrm>
            <a:off x="6423315" y="1725699"/>
            <a:ext cx="1588194" cy="14760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dirty="0">
                <a:solidFill>
                  <a:srgbClr val="FFFFFF"/>
                </a:solidFill>
                <a:latin typeface="Segoe UI"/>
              </a:rPr>
              <a:t>Receive </a:t>
            </a:r>
            <a:r>
              <a:rPr lang="en-US" sz="1632" dirty="0">
                <a:solidFill>
                  <a:srgbClr val="FFFFFF"/>
                </a:solidFill>
                <a:latin typeface="Segoe UI"/>
                <a:cs typeface="Segoe UI"/>
              </a:rPr>
              <a:t>hardware</a:t>
            </a:r>
          </a:p>
        </p:txBody>
      </p:sp>
      <p:sp>
        <p:nvSpPr>
          <p:cNvPr id="18" name="Rectangle 17">
            <a:extLst>
              <a:ext uri="{FF2B5EF4-FFF2-40B4-BE49-F238E27FC236}">
                <a16:creationId xmlns:a16="http://schemas.microsoft.com/office/drawing/2014/main" id="{AA7299C0-65C0-41EC-9786-4338A8FEF924}"/>
              </a:ext>
            </a:extLst>
          </p:cNvPr>
          <p:cNvSpPr/>
          <p:nvPr/>
        </p:nvSpPr>
        <p:spPr bwMode="auto">
          <a:xfrm>
            <a:off x="6423909" y="3402572"/>
            <a:ext cx="1587600" cy="147615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Ship hardware to customer site</a:t>
            </a:r>
          </a:p>
        </p:txBody>
      </p:sp>
      <p:sp>
        <p:nvSpPr>
          <p:cNvPr id="19" name="Rectangle 18">
            <a:extLst>
              <a:ext uri="{FF2B5EF4-FFF2-40B4-BE49-F238E27FC236}">
                <a16:creationId xmlns:a16="http://schemas.microsoft.com/office/drawing/2014/main" id="{F7B6B976-C4A0-4F39-916D-30EB84BE1201}"/>
              </a:ext>
            </a:extLst>
          </p:cNvPr>
          <p:cNvSpPr/>
          <p:nvPr/>
        </p:nvSpPr>
        <p:spPr bwMode="auto">
          <a:xfrm>
            <a:off x="8208161" y="1725699"/>
            <a:ext cx="3246635" cy="14760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rgbClr val="FFFFFF"/>
                </a:solidFill>
                <a:latin typeface="Segoe UI"/>
              </a:rPr>
              <a:t>Ready</a:t>
            </a:r>
            <a:r>
              <a:rPr lang="en-US" sz="1428" dirty="0">
                <a:solidFill>
                  <a:srgbClr val="FFFFFF"/>
                </a:solidFill>
                <a:latin typeface="Segoe UI"/>
                <a:cs typeface="Segoe UI"/>
              </a:rPr>
              <a:t> for deployment</a:t>
            </a:r>
            <a:endParaRPr lang="en-US" sz="1428" dirty="0">
              <a:solidFill>
                <a:srgbClr val="FFFFFF"/>
              </a:solidFill>
              <a:latin typeface="Segoe UI"/>
            </a:endParaRPr>
          </a:p>
        </p:txBody>
      </p:sp>
      <p:sp>
        <p:nvSpPr>
          <p:cNvPr id="20" name="Rectangle 19">
            <a:extLst>
              <a:ext uri="{FF2B5EF4-FFF2-40B4-BE49-F238E27FC236}">
                <a16:creationId xmlns:a16="http://schemas.microsoft.com/office/drawing/2014/main" id="{4CB518DB-564D-41E0-BD4B-55F41082D0C4}"/>
              </a:ext>
            </a:extLst>
          </p:cNvPr>
          <p:cNvSpPr/>
          <p:nvPr/>
        </p:nvSpPr>
        <p:spPr bwMode="auto">
          <a:xfrm>
            <a:off x="8208161" y="3402572"/>
            <a:ext cx="3247200" cy="147615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FFFFFF"/>
                </a:solidFill>
                <a:latin typeface="Segoe UI"/>
              </a:rPr>
              <a:t>Onsite</a:t>
            </a:r>
            <a:r>
              <a:rPr lang="en-US" sz="1428" dirty="0">
                <a:solidFill>
                  <a:srgbClr val="FFFFFF"/>
                </a:solidFill>
                <a:latin typeface="Segoe UI"/>
                <a:cs typeface="Segoe UI"/>
              </a:rPr>
              <a:t> deployment</a:t>
            </a:r>
            <a:endParaRPr lang="en-US" dirty="0">
              <a:solidFill>
                <a:srgbClr val="FFFFFF"/>
              </a:solidFill>
              <a:latin typeface="Segoe UI"/>
            </a:endParaRPr>
          </a:p>
        </p:txBody>
      </p:sp>
      <p:sp>
        <p:nvSpPr>
          <p:cNvPr id="21" name="Rectangle 20">
            <a:extLst>
              <a:ext uri="{FF2B5EF4-FFF2-40B4-BE49-F238E27FC236}">
                <a16:creationId xmlns:a16="http://schemas.microsoft.com/office/drawing/2014/main" id="{D1895FC9-CBB4-4475-834A-985978C0220C}"/>
              </a:ext>
            </a:extLst>
          </p:cNvPr>
          <p:cNvSpPr/>
          <p:nvPr/>
        </p:nvSpPr>
        <p:spPr bwMode="auto">
          <a:xfrm>
            <a:off x="8208161" y="5083673"/>
            <a:ext cx="3247200" cy="1476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32563">
              <a:defRPr/>
            </a:pPr>
            <a:r>
              <a:rPr lang="en-US" sz="1428" dirty="0">
                <a:solidFill>
                  <a:srgbClr val="1A1A1A"/>
                </a:solidFill>
                <a:latin typeface="Segoe UI"/>
              </a:rPr>
              <a:t>Provide support</a:t>
            </a:r>
            <a:endParaRPr lang="en-US" sz="1428" dirty="0">
              <a:solidFill>
                <a:srgbClr val="1A1A1A"/>
              </a:solidFill>
              <a:latin typeface="Segoe UI"/>
              <a:cs typeface="Segoe UI"/>
            </a:endParaRPr>
          </a:p>
        </p:txBody>
      </p:sp>
    </p:spTree>
    <p:extLst>
      <p:ext uri="{BB962C8B-B14F-4D97-AF65-F5344CB8AC3E}">
        <p14:creationId xmlns:p14="http://schemas.microsoft.com/office/powerpoint/2010/main" val="233035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2FF42F-2000-44F6-A0DF-093606CCEA57}"/>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50</a:t>
            </a:fld>
            <a:endParaRPr lang="en-US"/>
          </a:p>
        </p:txBody>
      </p:sp>
      <p:pic>
        <p:nvPicPr>
          <p:cNvPr id="4" name="Picture 3">
            <a:extLst>
              <a:ext uri="{FF2B5EF4-FFF2-40B4-BE49-F238E27FC236}">
                <a16:creationId xmlns:a16="http://schemas.microsoft.com/office/drawing/2014/main" id="{53458AD8-6AD4-442A-8C01-C49DBE96AABA}"/>
              </a:ext>
            </a:extLst>
          </p:cNvPr>
          <p:cNvPicPr>
            <a:picLocks noChangeAspect="1"/>
          </p:cNvPicPr>
          <p:nvPr/>
        </p:nvPicPr>
        <p:blipFill>
          <a:blip r:embed="rId2"/>
          <a:stretch>
            <a:fillRect/>
          </a:stretch>
        </p:blipFill>
        <p:spPr>
          <a:xfrm>
            <a:off x="2232759" y="-1"/>
            <a:ext cx="7970955" cy="6994525"/>
          </a:xfrm>
          <a:prstGeom prst="rect">
            <a:avLst/>
          </a:prstGeom>
        </p:spPr>
      </p:pic>
    </p:spTree>
    <p:extLst>
      <p:ext uri="{BB962C8B-B14F-4D97-AF65-F5344CB8AC3E}">
        <p14:creationId xmlns:p14="http://schemas.microsoft.com/office/powerpoint/2010/main" val="36008909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A4C7B1-6992-44B6-BC5F-202BEA9CF5E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16A2227-2D99-41AD-A52F-FDF7FF42C0AD}"/>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51</a:t>
            </a:fld>
            <a:endParaRPr lang="en-US"/>
          </a:p>
        </p:txBody>
      </p:sp>
      <p:pic>
        <p:nvPicPr>
          <p:cNvPr id="4" name="Picture 3">
            <a:extLst>
              <a:ext uri="{FF2B5EF4-FFF2-40B4-BE49-F238E27FC236}">
                <a16:creationId xmlns:a16="http://schemas.microsoft.com/office/drawing/2014/main" id="{865DD51D-4D08-4391-9FC7-4EB56FADECD6}"/>
              </a:ext>
            </a:extLst>
          </p:cNvPr>
          <p:cNvPicPr>
            <a:picLocks noChangeAspect="1"/>
          </p:cNvPicPr>
          <p:nvPr/>
        </p:nvPicPr>
        <p:blipFill>
          <a:blip r:embed="rId2"/>
          <a:stretch>
            <a:fillRect/>
          </a:stretch>
        </p:blipFill>
        <p:spPr>
          <a:xfrm>
            <a:off x="299418" y="295275"/>
            <a:ext cx="11889564" cy="6151814"/>
          </a:xfrm>
          <a:prstGeom prst="rect">
            <a:avLst/>
          </a:prstGeom>
        </p:spPr>
      </p:pic>
    </p:spTree>
    <p:extLst>
      <p:ext uri="{BB962C8B-B14F-4D97-AF65-F5344CB8AC3E}">
        <p14:creationId xmlns:p14="http://schemas.microsoft.com/office/powerpoint/2010/main" val="34076336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A3268-C222-44DB-AA34-593B08D7FB7F}"/>
              </a:ext>
            </a:extLst>
          </p:cNvPr>
          <p:cNvSpPr>
            <a:spLocks noGrp="1"/>
          </p:cNvSpPr>
          <p:nvPr>
            <p:ph type="sldNum" sz="quarter" idx="4294967295"/>
          </p:nvPr>
        </p:nvSpPr>
        <p:spPr>
          <a:xfrm>
            <a:off x="350837" y="6600507"/>
            <a:ext cx="2901950" cy="371475"/>
          </a:xfrm>
          <a:prstGeom prst="rect">
            <a:avLst/>
          </a:prstGeom>
        </p:spPr>
        <p:txBody>
          <a:bodyPr/>
          <a:lstStyle/>
          <a:p>
            <a:fld id="{0E05EA2D-13DB-4BA1-9DA1-8ED54A2EECC2}" type="slidenum">
              <a:rPr lang="en-US" smtClean="0"/>
              <a:pPr/>
              <a:t>52</a:t>
            </a:fld>
            <a:endParaRPr lang="en-US"/>
          </a:p>
        </p:txBody>
      </p:sp>
      <p:pic>
        <p:nvPicPr>
          <p:cNvPr id="4" name="Picture 3">
            <a:extLst>
              <a:ext uri="{FF2B5EF4-FFF2-40B4-BE49-F238E27FC236}">
                <a16:creationId xmlns:a16="http://schemas.microsoft.com/office/drawing/2014/main" id="{799F8CE4-0C34-4FE1-9554-C1FF02E792A5}"/>
              </a:ext>
            </a:extLst>
          </p:cNvPr>
          <p:cNvPicPr>
            <a:picLocks noChangeAspect="1"/>
          </p:cNvPicPr>
          <p:nvPr/>
        </p:nvPicPr>
        <p:blipFill>
          <a:blip r:embed="rId2"/>
          <a:stretch>
            <a:fillRect/>
          </a:stretch>
        </p:blipFill>
        <p:spPr>
          <a:xfrm>
            <a:off x="1859729" y="-1"/>
            <a:ext cx="8717016" cy="6994525"/>
          </a:xfrm>
          <a:prstGeom prst="rect">
            <a:avLst/>
          </a:prstGeom>
        </p:spPr>
      </p:pic>
    </p:spTree>
    <p:extLst>
      <p:ext uri="{BB962C8B-B14F-4D97-AF65-F5344CB8AC3E}">
        <p14:creationId xmlns:p14="http://schemas.microsoft.com/office/powerpoint/2010/main" val="9696515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056EDD90-365E-40EA-A041-1A302FD16D35}"/>
              </a:ext>
            </a:extLst>
          </p:cNvPr>
          <p:cNvPicPr>
            <a:picLocks noChangeAspect="1"/>
          </p:cNvPicPr>
          <p:nvPr/>
        </p:nvPicPr>
        <p:blipFill rotWithShape="1">
          <a:blip r:embed="rId3"/>
          <a:srcRect b="11067"/>
          <a:stretch/>
        </p:blipFill>
        <p:spPr>
          <a:xfrm>
            <a:off x="902" y="10"/>
            <a:ext cx="12434691" cy="6994515"/>
          </a:xfrm>
          <a:prstGeom prst="rect">
            <a:avLst/>
          </a:prstGeom>
        </p:spPr>
      </p:pic>
      <p:sp>
        <p:nvSpPr>
          <p:cNvPr id="5" name="Speech Bubble: Rectangle with Corners Rounded 4">
            <a:extLst>
              <a:ext uri="{FF2B5EF4-FFF2-40B4-BE49-F238E27FC236}">
                <a16:creationId xmlns:a16="http://schemas.microsoft.com/office/drawing/2014/main" id="{12C76699-15E4-4C9B-BE5E-BD43213D7068}"/>
              </a:ext>
            </a:extLst>
          </p:cNvPr>
          <p:cNvSpPr/>
          <p:nvPr/>
        </p:nvSpPr>
        <p:spPr>
          <a:xfrm>
            <a:off x="8602217" y="1526618"/>
            <a:ext cx="3646229" cy="739987"/>
          </a:xfrm>
          <a:prstGeom prst="wedgeRoundRectCallout">
            <a:avLst>
              <a:gd name="adj1" fmla="val -68729"/>
              <a:gd name="adj2" fmla="val -201601"/>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836"/>
              <a:t>Or </a:t>
            </a:r>
            <a:r>
              <a:rPr lang="en-US" sz="1836">
                <a:hlinkClick r:id="rId4"/>
              </a:rPr>
              <a:t>http://aka.ms/azsdevtutorials</a:t>
            </a:r>
            <a:r>
              <a:rPr lang="en-US" sz="1836"/>
              <a:t>  </a:t>
            </a:r>
          </a:p>
        </p:txBody>
      </p:sp>
    </p:spTree>
    <p:extLst>
      <p:ext uri="{BB962C8B-B14F-4D97-AF65-F5344CB8AC3E}">
        <p14:creationId xmlns:p14="http://schemas.microsoft.com/office/powerpoint/2010/main" val="3563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2906" y="2424322"/>
            <a:ext cx="4752712" cy="2051075"/>
          </a:xfrm>
          <a:prstGeom prst="rect">
            <a:avLst/>
          </a:prstGeom>
        </p:spPr>
      </p:pic>
      <p:sp>
        <p:nvSpPr>
          <p:cNvPr id="2" name="Title 1"/>
          <p:cNvSpPr>
            <a:spLocks noGrp="1"/>
          </p:cNvSpPr>
          <p:nvPr>
            <p:ph type="title"/>
          </p:nvPr>
        </p:nvSpPr>
        <p:spPr/>
        <p:txBody>
          <a:bodyPr/>
          <a:lstStyle/>
          <a:p>
            <a:r>
              <a:rPr lang="en-US" dirty="0">
                <a:solidFill>
                  <a:srgbClr val="505050"/>
                </a:solidFill>
              </a:rPr>
              <a:t>Administrator tooling</a:t>
            </a:r>
          </a:p>
        </p:txBody>
      </p:sp>
      <p:sp>
        <p:nvSpPr>
          <p:cNvPr id="6" name="Text Placeholder 5"/>
          <p:cNvSpPr>
            <a:spLocks noGrp="1"/>
          </p:cNvSpPr>
          <p:nvPr>
            <p:ph type="body" sz="quarter" idx="10"/>
          </p:nvPr>
        </p:nvSpPr>
        <p:spPr>
          <a:xfrm>
            <a:off x="274702" y="1270921"/>
            <a:ext cx="11888787" cy="553998"/>
          </a:xfrm>
        </p:spPr>
        <p:txBody>
          <a:bodyPr/>
          <a:lstStyle/>
          <a:p>
            <a:pPr marL="0" indent="0">
              <a:lnSpc>
                <a:spcPct val="100000"/>
              </a:lnSpc>
              <a:spcAft>
                <a:spcPts val="1200"/>
              </a:spcAft>
              <a:buNone/>
            </a:pPr>
            <a:r>
              <a:rPr lang="en-US" sz="2400" dirty="0"/>
              <a:t>The Azure Stack Hub Tools repository also provides a number of administrator tools</a:t>
            </a:r>
          </a:p>
        </p:txBody>
      </p:sp>
      <p:sp>
        <p:nvSpPr>
          <p:cNvPr id="9" name="Text Placeholder 8"/>
          <p:cNvSpPr txBox="1">
            <a:spLocks/>
          </p:cNvSpPr>
          <p:nvPr/>
        </p:nvSpPr>
        <p:spPr>
          <a:xfrm>
            <a:off x="274703" y="1858655"/>
            <a:ext cx="4752712" cy="341632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pPr>
            <a:r>
              <a:rPr lang="en-US" sz="2800" dirty="0">
                <a:solidFill>
                  <a:schemeClr val="tx2"/>
                </a:solidFill>
              </a:rPr>
              <a:t>Tool modules: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ServiceAdmin</a:t>
            </a:r>
            <a:r>
              <a:rPr lang="en-US" sz="2000" dirty="0">
                <a:latin typeface="+mn-lt"/>
              </a:rPr>
              <a:t> – </a:t>
            </a:r>
            <a:r>
              <a:rPr lang="en-US" sz="2000" dirty="0"/>
              <a:t>Tools for creating an offer with a plan and quotas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ComputeAdmin</a:t>
            </a:r>
            <a:r>
              <a:rPr lang="en-US" sz="2000" dirty="0">
                <a:latin typeface="+mn-lt"/>
              </a:rPr>
              <a:t> – </a:t>
            </a:r>
            <a:r>
              <a:rPr lang="en-US" sz="2000" dirty="0"/>
              <a:t>Tools for adding and removing VM Images</a:t>
            </a:r>
          </a:p>
          <a:p>
            <a:pPr marL="0" indent="0">
              <a:lnSpc>
                <a:spcPct val="100000"/>
              </a:lnSpc>
              <a:spcAft>
                <a:spcPts val="1200"/>
              </a:spcAft>
              <a:buFont typeface="Wingdings" panose="05000000000000000000" pitchFamily="2" charset="2"/>
              <a:buNone/>
            </a:pPr>
            <a:r>
              <a:rPr lang="en-US" sz="2000" dirty="0" err="1">
                <a:solidFill>
                  <a:srgbClr val="0078D7"/>
                </a:solidFill>
                <a:latin typeface="+mn-lt"/>
              </a:rPr>
              <a:t>InfraAdmin</a:t>
            </a:r>
            <a:r>
              <a:rPr lang="en-US" sz="2000" dirty="0">
                <a:latin typeface="+mn-lt"/>
              </a:rPr>
              <a:t> – </a:t>
            </a:r>
            <a:r>
              <a:rPr lang="en-US" sz="2000" dirty="0"/>
              <a:t>Tools for interfacing with Azure Stack Hub infrastructure actions and health monitoring</a:t>
            </a:r>
          </a:p>
        </p:txBody>
      </p:sp>
    </p:spTree>
    <p:extLst>
      <p:ext uri="{BB962C8B-B14F-4D97-AF65-F5344CB8AC3E}">
        <p14:creationId xmlns:p14="http://schemas.microsoft.com/office/powerpoint/2010/main" val="4018838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1078A-D0D6-4A43-82F0-A4469CB4000B}"/>
              </a:ext>
            </a:extLst>
          </p:cNvPr>
          <p:cNvSpPr>
            <a:spLocks noGrp="1"/>
          </p:cNvSpPr>
          <p:nvPr>
            <p:ph type="title"/>
          </p:nvPr>
        </p:nvSpPr>
        <p:spPr/>
        <p:txBody>
          <a:bodyPr/>
          <a:lstStyle/>
          <a:p>
            <a:r>
              <a:rPr lang="en-US" dirty="0"/>
              <a:t>Understanding the OEM deployment process</a:t>
            </a:r>
          </a:p>
        </p:txBody>
      </p:sp>
      <p:sp>
        <p:nvSpPr>
          <p:cNvPr id="6" name="Text Placeholder 5">
            <a:extLst>
              <a:ext uri="{FF2B5EF4-FFF2-40B4-BE49-F238E27FC236}">
                <a16:creationId xmlns:a16="http://schemas.microsoft.com/office/drawing/2014/main" id="{5F8CD7F9-4C71-4515-8302-DBEDB1B89064}"/>
              </a:ext>
            </a:extLst>
          </p:cNvPr>
          <p:cNvSpPr>
            <a:spLocks noGrp="1"/>
          </p:cNvSpPr>
          <p:nvPr>
            <p:ph type="body" sz="quarter" idx="10"/>
          </p:nvPr>
        </p:nvSpPr>
        <p:spPr>
          <a:xfrm>
            <a:off x="274687" y="1652064"/>
            <a:ext cx="11887100" cy="3508653"/>
          </a:xfrm>
        </p:spPr>
        <p:txBody>
          <a:bodyPr/>
          <a:lstStyle/>
          <a:p>
            <a:r>
              <a:rPr lang="en-US" sz="3200" dirty="0"/>
              <a:t>Azure Stack Hub is provided as an integrated system</a:t>
            </a:r>
          </a:p>
          <a:p>
            <a:r>
              <a:rPr lang="en-US" sz="3200" dirty="0"/>
              <a:t>OEM partners are responsible for the following deployment activities:</a:t>
            </a:r>
          </a:p>
          <a:p>
            <a:pPr lvl="1"/>
            <a:r>
              <a:rPr lang="en-US" dirty="0"/>
              <a:t>Hardware deployment</a:t>
            </a:r>
          </a:p>
          <a:p>
            <a:pPr lvl="1"/>
            <a:r>
              <a:rPr lang="en-US" dirty="0"/>
              <a:t>OEM and Microsoft Support onboarding</a:t>
            </a:r>
          </a:p>
          <a:p>
            <a:pPr lvl="1"/>
            <a:r>
              <a:rPr lang="en-US" dirty="0"/>
              <a:t>Azure Stack Hub platform deployment </a:t>
            </a:r>
          </a:p>
          <a:p>
            <a:pPr lvl="1"/>
            <a:r>
              <a:rPr lang="en-US" dirty="0"/>
              <a:t>Basic integration services (such as networking)</a:t>
            </a:r>
          </a:p>
        </p:txBody>
      </p:sp>
    </p:spTree>
    <p:extLst>
      <p:ext uri="{BB962C8B-B14F-4D97-AF65-F5344CB8AC3E}">
        <p14:creationId xmlns:p14="http://schemas.microsoft.com/office/powerpoint/2010/main" val="3513406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Solutions Specifics</a:t>
            </a:r>
          </a:p>
        </p:txBody>
      </p:sp>
      <p:sp>
        <p:nvSpPr>
          <p:cNvPr id="4" name="Text Placeholder 3"/>
          <p:cNvSpPr>
            <a:spLocks noGrp="1"/>
          </p:cNvSpPr>
          <p:nvPr>
            <p:ph type="body" sz="quarter" idx="10"/>
          </p:nvPr>
        </p:nvSpPr>
        <p:spPr>
          <a:xfrm>
            <a:off x="275546" y="1211612"/>
            <a:ext cx="11887100" cy="5970481"/>
          </a:xfrm>
        </p:spPr>
        <p:txBody>
          <a:bodyPr/>
          <a:lstStyle/>
          <a:p>
            <a:r>
              <a:rPr lang="en-US" sz="3200" dirty="0"/>
              <a:t>Rack Dimensions and </a:t>
            </a:r>
            <a:br>
              <a:rPr lang="en-US" sz="3200" dirty="0"/>
            </a:br>
            <a:r>
              <a:rPr lang="en-US" sz="3200" dirty="0"/>
              <a:t>Weight</a:t>
            </a:r>
          </a:p>
          <a:p>
            <a:r>
              <a:rPr lang="en-US" sz="3200" dirty="0"/>
              <a:t>Re-Racking</a:t>
            </a:r>
          </a:p>
          <a:p>
            <a:r>
              <a:rPr lang="en-US" sz="3200" dirty="0"/>
              <a:t>PDU Models US or EU </a:t>
            </a:r>
          </a:p>
          <a:p>
            <a:r>
              <a:rPr lang="en-US" sz="3200" dirty="0"/>
              <a:t>Power Requirements, UPS</a:t>
            </a:r>
          </a:p>
          <a:p>
            <a:r>
              <a:rPr lang="en-US" sz="3200" dirty="0"/>
              <a:t>Power Cables</a:t>
            </a:r>
          </a:p>
          <a:p>
            <a:pPr lvl="1"/>
            <a:r>
              <a:rPr lang="en-US" dirty="0">
                <a:latin typeface="+mj-lt"/>
              </a:rPr>
              <a:t>(Two-Phase, Three-Phase)</a:t>
            </a:r>
          </a:p>
          <a:p>
            <a:r>
              <a:rPr lang="en-US" sz="3200" dirty="0"/>
              <a:t>Cooling Requirements</a:t>
            </a:r>
          </a:p>
          <a:p>
            <a:pPr marL="0" indent="0">
              <a:buNone/>
            </a:pPr>
            <a:endParaRPr lang="en-US" b="1" dirty="0"/>
          </a:p>
          <a:p>
            <a:pPr marL="0" indent="0">
              <a:buNone/>
            </a:pPr>
            <a:br>
              <a:rPr lang="en-US" b="1" dirty="0"/>
            </a:br>
            <a:r>
              <a:rPr lang="en-US" b="1" dirty="0"/>
              <a:t>Contact our hardware partners for details</a:t>
            </a:r>
          </a:p>
        </p:txBody>
      </p:sp>
      <p:pic>
        <p:nvPicPr>
          <p:cNvPr id="5" name="Picture 4">
            <a:extLst>
              <a:ext uri="{FF2B5EF4-FFF2-40B4-BE49-F238E27FC236}">
                <a16:creationId xmlns:a16="http://schemas.microsoft.com/office/drawing/2014/main" id="{DD44A03F-FC92-4D1F-9480-BE3B61C740B5}"/>
              </a:ext>
            </a:extLst>
          </p:cNvPr>
          <p:cNvPicPr>
            <a:picLocks noChangeAspect="1"/>
          </p:cNvPicPr>
          <p:nvPr/>
        </p:nvPicPr>
        <p:blipFill>
          <a:blip r:embed="rId3"/>
          <a:stretch>
            <a:fillRect/>
          </a:stretch>
        </p:blipFill>
        <p:spPr>
          <a:xfrm>
            <a:off x="6060910" y="1375144"/>
            <a:ext cx="6375565" cy="4244235"/>
          </a:xfrm>
          <a:prstGeom prst="rect">
            <a:avLst/>
          </a:prstGeom>
        </p:spPr>
      </p:pic>
    </p:spTree>
    <p:extLst>
      <p:ext uri="{BB962C8B-B14F-4D97-AF65-F5344CB8AC3E}">
        <p14:creationId xmlns:p14="http://schemas.microsoft.com/office/powerpoint/2010/main" val="268840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6619FE-1FE8-4099-93F5-B475235EBCE8}"/>
              </a:ext>
            </a:extLst>
          </p:cNvPr>
          <p:cNvSpPr>
            <a:spLocks noGrp="1"/>
          </p:cNvSpPr>
          <p:nvPr>
            <p:ph type="body" sz="quarter" idx="10"/>
          </p:nvPr>
        </p:nvSpPr>
        <p:spPr>
          <a:xfrm>
            <a:off x="189755" y="1940900"/>
            <a:ext cx="5252399" cy="4864217"/>
          </a:xfrm>
        </p:spPr>
        <p:txBody>
          <a:bodyPr/>
          <a:lstStyle/>
          <a:p>
            <a:r>
              <a:rPr lang="de-DE" sz="2856" dirty="0"/>
              <a:t>Identity store</a:t>
            </a:r>
          </a:p>
          <a:p>
            <a:r>
              <a:rPr lang="de-DE" sz="2856" dirty="0"/>
              <a:t>Azure connection</a:t>
            </a:r>
          </a:p>
          <a:p>
            <a:pPr lvl="1"/>
            <a:r>
              <a:rPr lang="de-DE" sz="1657" dirty="0"/>
              <a:t>If applicable</a:t>
            </a:r>
          </a:p>
          <a:p>
            <a:r>
              <a:rPr lang="de-DE" sz="2856" dirty="0"/>
              <a:t>Billing model</a:t>
            </a:r>
          </a:p>
          <a:p>
            <a:r>
              <a:rPr lang="de-DE" sz="2856" dirty="0"/>
              <a:t>Customer information</a:t>
            </a:r>
          </a:p>
          <a:p>
            <a:r>
              <a:rPr lang="de-DE" sz="2856" dirty="0"/>
              <a:t>Environment information</a:t>
            </a:r>
          </a:p>
          <a:p>
            <a:pPr lvl="1"/>
            <a:r>
              <a:rPr lang="de-DE" sz="1657" dirty="0"/>
              <a:t>DNS forwarder</a:t>
            </a:r>
          </a:p>
          <a:p>
            <a:pPr lvl="1"/>
            <a:r>
              <a:rPr lang="de-DE" sz="1657" dirty="0"/>
              <a:t>Time synchronization</a:t>
            </a:r>
          </a:p>
          <a:p>
            <a:pPr lvl="1"/>
            <a:r>
              <a:rPr lang="de-DE" sz="1657" dirty="0"/>
              <a:t>Syslog</a:t>
            </a:r>
          </a:p>
          <a:p>
            <a:r>
              <a:rPr lang="de-DE" sz="2856" dirty="0"/>
              <a:t>Network settings</a:t>
            </a:r>
          </a:p>
          <a:p>
            <a:pPr marL="0" indent="0">
              <a:buNone/>
            </a:pPr>
            <a:endParaRPr lang="de-DE" sz="2000" dirty="0"/>
          </a:p>
          <a:p>
            <a:pPr marL="0" indent="0">
              <a:buNone/>
            </a:pPr>
            <a:r>
              <a:rPr lang="de-DE" sz="2400" dirty="0"/>
              <a:t>Link to Deployment Worksheet </a:t>
            </a:r>
            <a:r>
              <a:rPr lang="de-DE" sz="2400" dirty="0">
                <a:hlinkClick r:id="rId3"/>
              </a:rPr>
              <a:t>here</a:t>
            </a:r>
            <a:endParaRPr lang="de-DE" sz="2400" dirty="0"/>
          </a:p>
        </p:txBody>
      </p:sp>
      <p:sp>
        <p:nvSpPr>
          <p:cNvPr id="3" name="Title 2">
            <a:extLst>
              <a:ext uri="{FF2B5EF4-FFF2-40B4-BE49-F238E27FC236}">
                <a16:creationId xmlns:a16="http://schemas.microsoft.com/office/drawing/2014/main" id="{57318B8E-7ADD-4B61-B457-FD7553F76607}"/>
              </a:ext>
            </a:extLst>
          </p:cNvPr>
          <p:cNvSpPr>
            <a:spLocks noGrp="1"/>
          </p:cNvSpPr>
          <p:nvPr>
            <p:ph type="title"/>
          </p:nvPr>
        </p:nvSpPr>
        <p:spPr/>
        <p:txBody>
          <a:bodyPr/>
          <a:lstStyle/>
          <a:p>
            <a:r>
              <a:rPr lang="de-DE" sz="4896" dirty="0"/>
              <a:t>Azure Stack Hub deployment information gathering</a:t>
            </a:r>
          </a:p>
        </p:txBody>
      </p:sp>
      <p:pic>
        <p:nvPicPr>
          <p:cNvPr id="11" name="Picture 10">
            <a:extLst>
              <a:ext uri="{FF2B5EF4-FFF2-40B4-BE49-F238E27FC236}">
                <a16:creationId xmlns:a16="http://schemas.microsoft.com/office/drawing/2014/main" id="{4D1AE8D8-9C91-4C51-B985-F425C2BF7E6C}"/>
              </a:ext>
            </a:extLst>
          </p:cNvPr>
          <p:cNvPicPr>
            <a:picLocks noChangeAspect="1"/>
          </p:cNvPicPr>
          <p:nvPr/>
        </p:nvPicPr>
        <p:blipFill>
          <a:blip r:embed="rId4"/>
          <a:stretch>
            <a:fillRect/>
          </a:stretch>
        </p:blipFill>
        <p:spPr>
          <a:xfrm>
            <a:off x="5205195" y="2006494"/>
            <a:ext cx="6316881" cy="4140000"/>
          </a:xfrm>
          <a:prstGeom prst="rect">
            <a:avLst/>
          </a:prstGeom>
        </p:spPr>
      </p:pic>
      <p:pic>
        <p:nvPicPr>
          <p:cNvPr id="9" name="Picture 8">
            <a:extLst>
              <a:ext uri="{FF2B5EF4-FFF2-40B4-BE49-F238E27FC236}">
                <a16:creationId xmlns:a16="http://schemas.microsoft.com/office/drawing/2014/main" id="{B91438B1-4E63-4F9B-AB7C-D99BF05FE1D6}"/>
              </a:ext>
            </a:extLst>
          </p:cNvPr>
          <p:cNvPicPr>
            <a:picLocks noChangeAspect="1"/>
          </p:cNvPicPr>
          <p:nvPr/>
        </p:nvPicPr>
        <p:blipFill>
          <a:blip r:embed="rId5"/>
          <a:stretch>
            <a:fillRect/>
          </a:stretch>
        </p:blipFill>
        <p:spPr>
          <a:xfrm>
            <a:off x="6119590" y="2854525"/>
            <a:ext cx="6316885" cy="4140000"/>
          </a:xfrm>
          <a:prstGeom prst="rect">
            <a:avLst/>
          </a:prstGeom>
        </p:spPr>
      </p:pic>
    </p:spTree>
    <p:extLst>
      <p:ext uri="{BB962C8B-B14F-4D97-AF65-F5344CB8AC3E}">
        <p14:creationId xmlns:p14="http://schemas.microsoft.com/office/powerpoint/2010/main" val="31573544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2"/>
            <a:ext cx="11885514" cy="2262852"/>
          </a:xfrm>
        </p:spPr>
        <p:txBody>
          <a:bodyPr/>
          <a:lstStyle/>
          <a:p>
            <a:r>
              <a:rPr lang="de-DE" sz="7343" dirty="0"/>
              <a:t>Azure Stack Hub</a:t>
            </a:r>
            <a:br>
              <a:rPr lang="de-DE" sz="7343" dirty="0"/>
            </a:br>
            <a:r>
              <a:rPr lang="de-DE" sz="7343" dirty="0"/>
              <a:t>Deployment Process</a:t>
            </a:r>
            <a:endParaRPr lang="en-US" sz="7343" dirty="0"/>
          </a:p>
        </p:txBody>
      </p:sp>
    </p:spTree>
    <p:extLst>
      <p:ext uri="{BB962C8B-B14F-4D97-AF65-F5344CB8AC3E}">
        <p14:creationId xmlns:p14="http://schemas.microsoft.com/office/powerpoint/2010/main" val="16271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1" id="{6336B21B-286E-4D89-961F-9E4332992FFF}" vid="{060FCA3C-862E-4124-82BE-CA82DB0208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4254</Words>
  <Application>Microsoft Office PowerPoint</Application>
  <PresentationFormat>Custom</PresentationFormat>
  <Paragraphs>611</Paragraphs>
  <Slides>54</Slides>
  <Notes>48</Notes>
  <HiddenSlides>18</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54</vt:i4>
      </vt:variant>
    </vt:vector>
  </HeadingPairs>
  <TitlesOfParts>
    <vt:vector size="68" baseType="lpstr">
      <vt:lpstr>Arial</vt:lpstr>
      <vt:lpstr>Calibri</vt:lpstr>
      <vt:lpstr>Consolas</vt:lpstr>
      <vt:lpstr>Segoe UI</vt:lpstr>
      <vt:lpstr>Segoe UI Light</vt:lpstr>
      <vt:lpstr>Segoe UI Semibold</vt:lpstr>
      <vt:lpstr>Segoe UI Semilight</vt:lpstr>
      <vt:lpstr>segoe-ui_light</vt:lpstr>
      <vt:lpstr>Wingdings</vt:lpstr>
      <vt:lpstr>WHITE TEMPLATE</vt:lpstr>
      <vt:lpstr>DARK GRAY TEMPLATE</vt:lpstr>
      <vt:lpstr>1_WHITE TEMPLATE</vt:lpstr>
      <vt:lpstr>2_WHITE TEMPLATE</vt:lpstr>
      <vt:lpstr>3_WHITE TEMPLATE</vt:lpstr>
      <vt:lpstr>Deploying Microsoft  Azure Stack Hub</vt:lpstr>
      <vt:lpstr>Agenda</vt:lpstr>
      <vt:lpstr>Why is this important?</vt:lpstr>
      <vt:lpstr>Azure Stack Hub Deployment Preparation</vt:lpstr>
      <vt:lpstr>Azure Stack Hub Deployment Journey</vt:lpstr>
      <vt:lpstr>Understanding the OEM deployment process</vt:lpstr>
      <vt:lpstr>Solutions Specifics</vt:lpstr>
      <vt:lpstr>Azure Stack Hub deployment information gathering</vt:lpstr>
      <vt:lpstr>Azure Stack Hub Deployment Process</vt:lpstr>
      <vt:lpstr>PowerPoint Presentation</vt:lpstr>
      <vt:lpstr>PowerPoint Presentation</vt:lpstr>
      <vt:lpstr>PowerPoint Presentation</vt:lpstr>
      <vt:lpstr>PowerPoint Presentation</vt:lpstr>
      <vt:lpstr>Azure Stack Hub Installation Process</vt:lpstr>
      <vt:lpstr>Onsite Deployment</vt:lpstr>
      <vt:lpstr>Install Azure Stack Hub – the beginning</vt:lpstr>
      <vt:lpstr>Install Azure Stack Hub (AAD) – it‘s PowerShell</vt:lpstr>
      <vt:lpstr>Install Azure Stack Hub (with ADFS)</vt:lpstr>
      <vt:lpstr>Install Azure Stack Hub - Parameters</vt:lpstr>
      <vt:lpstr>Install Azure Stack Hub - Restarting</vt:lpstr>
      <vt:lpstr>Post Deployment Tasks</vt:lpstr>
      <vt:lpstr>Post-Deployment Tasks</vt:lpstr>
      <vt:lpstr>Setting Up a Management Environment</vt:lpstr>
      <vt:lpstr>Registration with Azure</vt:lpstr>
      <vt:lpstr>Renewing and Changing Registration</vt:lpstr>
      <vt:lpstr>Additional Resource Providers</vt:lpstr>
      <vt:lpstr>Integration with monitoring solutions</vt:lpstr>
      <vt:lpstr>ITSM integration</vt:lpstr>
      <vt:lpstr>Integration with monitoring solutions</vt:lpstr>
      <vt:lpstr>Foundational Patterns for Azure Stack Hub</vt:lpstr>
      <vt:lpstr>Critical Decisions</vt:lpstr>
      <vt:lpstr>Decisions you may regret later…</vt:lpstr>
      <vt:lpstr>Changes that would force redeployment</vt:lpstr>
      <vt:lpstr>Changes that would be possible but significant</vt:lpstr>
      <vt:lpstr>Questions?</vt:lpstr>
      <vt:lpstr>PowerPoint Presentation</vt:lpstr>
      <vt:lpstr>Tools and Tips</vt:lpstr>
      <vt:lpstr>Template validator tool</vt:lpstr>
      <vt:lpstr>Azure Stack Hub policy tool</vt:lpstr>
      <vt:lpstr>Collect deployment logs</vt:lpstr>
      <vt:lpstr>PowerPoint Presentation</vt:lpstr>
      <vt:lpstr>Register Azure Stack Hub and obtain activation key</vt:lpstr>
      <vt:lpstr>Activate Azure Stack Hub</vt:lpstr>
      <vt:lpstr>Azure Stack Hub Tools</vt:lpstr>
      <vt:lpstr>Obtain Registration Prerequsites</vt:lpstr>
      <vt:lpstr>PowerPoint Presentation</vt:lpstr>
      <vt:lpstr>Hybrid cloud patterns and guides</vt:lpstr>
      <vt:lpstr>Drill down:  AI at the Edge - A machine  learning solution</vt:lpstr>
      <vt:lpstr>PowerPoint Presentation</vt:lpstr>
      <vt:lpstr>PowerPoint Presentation</vt:lpstr>
      <vt:lpstr>PowerPoint Presentation</vt:lpstr>
      <vt:lpstr>PowerPoint Presentation</vt:lpstr>
      <vt:lpstr>PowerPoint Presentation</vt:lpstr>
      <vt:lpstr>Administrator tooling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Microsoft  Azure Stack Hub</dc:title>
  <dc:subject/>
  <dc:creator/>
  <cp:keywords/>
  <dc:description/>
  <cp:lastModifiedBy/>
  <cp:revision>7</cp:revision>
  <dcterms:created xsi:type="dcterms:W3CDTF">2019-12-20T20:55:25Z</dcterms:created>
  <dcterms:modified xsi:type="dcterms:W3CDTF">2021-06-01T06:30:49Z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2019-12-20T20:56:11.1114143Z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1b111d2d-c0ea-4ef3-ba5e-a846271c90d7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